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389" r:id="rId3"/>
    <p:sldId id="390" r:id="rId4"/>
    <p:sldId id="392" r:id="rId5"/>
    <p:sldId id="393" r:id="rId6"/>
    <p:sldId id="394" r:id="rId7"/>
    <p:sldId id="395" r:id="rId8"/>
    <p:sldId id="397" r:id="rId9"/>
    <p:sldId id="398" r:id="rId10"/>
    <p:sldId id="399" r:id="rId11"/>
    <p:sldId id="401" r:id="rId12"/>
    <p:sldId id="403" r:id="rId13"/>
    <p:sldId id="404" r:id="rId14"/>
    <p:sldId id="410" r:id="rId15"/>
    <p:sldId id="408" r:id="rId16"/>
    <p:sldId id="409" r:id="rId17"/>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Ubuntu" panose="020B0604020202020204" charset="0"/>
      <p:regular r:id="rId24"/>
      <p:bold r:id="rId25"/>
      <p:italic r:id="rId26"/>
      <p:boldItalic r:id="rId27"/>
    </p:embeddedFont>
  </p:embeddedFont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3B56"/>
    <a:srgbClr val="FF0062"/>
    <a:srgbClr val="FFA5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3" autoAdjust="0"/>
    <p:restoredTop sz="94660"/>
  </p:normalViewPr>
  <p:slideViewPr>
    <p:cSldViewPr snapToGrid="0">
      <p:cViewPr varScale="1">
        <p:scale>
          <a:sx n="72" d="100"/>
          <a:sy n="72" d="100"/>
        </p:scale>
        <p:origin x="66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CAFA89-649A-4CD4-8CA0-922BD950A5D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8B9034C3-6623-4312-ACFB-C94C4A14FF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77F4247F-4748-4C83-86EB-35ADCD5DBADC}"/>
              </a:ext>
            </a:extLst>
          </p:cNvPr>
          <p:cNvSpPr>
            <a:spLocks noGrp="1"/>
          </p:cNvSpPr>
          <p:nvPr>
            <p:ph type="dt" sz="half" idx="10"/>
          </p:nvPr>
        </p:nvSpPr>
        <p:spPr/>
        <p:txBody>
          <a:bodyPr/>
          <a:lstStyle/>
          <a:p>
            <a:fld id="{6DCCFB44-A862-479B-BE2C-2441143E5171}" type="datetimeFigureOut">
              <a:rPr lang="es-CO" smtClean="0"/>
              <a:t>8/09/2021</a:t>
            </a:fld>
            <a:endParaRPr lang="es-CO"/>
          </a:p>
        </p:txBody>
      </p:sp>
      <p:sp>
        <p:nvSpPr>
          <p:cNvPr id="5" name="Marcador de pie de página 4">
            <a:extLst>
              <a:ext uri="{FF2B5EF4-FFF2-40B4-BE49-F238E27FC236}">
                <a16:creationId xmlns:a16="http://schemas.microsoft.com/office/drawing/2014/main" id="{F50E6219-BDEB-4EE1-A175-07A7C207374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3DE246E-C529-439F-BD09-1F68055F5BBB}"/>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285586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B054AC-3FFF-4D8F-9C52-EA16C149A13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9BE6E91-6808-4727-B8A7-FD95BB76E31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F22F412-A405-47F4-A872-8F31E63DDDB7}"/>
              </a:ext>
            </a:extLst>
          </p:cNvPr>
          <p:cNvSpPr>
            <a:spLocks noGrp="1"/>
          </p:cNvSpPr>
          <p:nvPr>
            <p:ph type="dt" sz="half" idx="10"/>
          </p:nvPr>
        </p:nvSpPr>
        <p:spPr/>
        <p:txBody>
          <a:bodyPr/>
          <a:lstStyle/>
          <a:p>
            <a:fld id="{6DCCFB44-A862-479B-BE2C-2441143E5171}" type="datetimeFigureOut">
              <a:rPr lang="es-CO" smtClean="0"/>
              <a:t>8/09/2021</a:t>
            </a:fld>
            <a:endParaRPr lang="es-CO"/>
          </a:p>
        </p:txBody>
      </p:sp>
      <p:sp>
        <p:nvSpPr>
          <p:cNvPr id="5" name="Marcador de pie de página 4">
            <a:extLst>
              <a:ext uri="{FF2B5EF4-FFF2-40B4-BE49-F238E27FC236}">
                <a16:creationId xmlns:a16="http://schemas.microsoft.com/office/drawing/2014/main" id="{EF911309-6394-40FD-9219-93572412A90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97E88C8-E45A-47E6-B5DB-2C5BED4D0D41}"/>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684487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77EAF5F-01EC-4C8E-92E4-8EA72B12715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8B37C742-8933-4BA5-BEE2-40CF150E1C2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F7DBD54-366D-4902-A024-B9992F9252CA}"/>
              </a:ext>
            </a:extLst>
          </p:cNvPr>
          <p:cNvSpPr>
            <a:spLocks noGrp="1"/>
          </p:cNvSpPr>
          <p:nvPr>
            <p:ph type="dt" sz="half" idx="10"/>
          </p:nvPr>
        </p:nvSpPr>
        <p:spPr/>
        <p:txBody>
          <a:bodyPr/>
          <a:lstStyle/>
          <a:p>
            <a:fld id="{6DCCFB44-A862-479B-BE2C-2441143E5171}" type="datetimeFigureOut">
              <a:rPr lang="es-CO" smtClean="0"/>
              <a:t>8/09/2021</a:t>
            </a:fld>
            <a:endParaRPr lang="es-CO"/>
          </a:p>
        </p:txBody>
      </p:sp>
      <p:sp>
        <p:nvSpPr>
          <p:cNvPr id="5" name="Marcador de pie de página 4">
            <a:extLst>
              <a:ext uri="{FF2B5EF4-FFF2-40B4-BE49-F238E27FC236}">
                <a16:creationId xmlns:a16="http://schemas.microsoft.com/office/drawing/2014/main" id="{B65AAD18-E834-4B76-B93C-FC8C7F03009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49693C3-6EA5-4E9A-8D79-E4483968F493}"/>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1998667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3">
  <p:cSld name="Contenido 3">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838200" y="60896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B61AD"/>
              </a:buClr>
              <a:buSzPts val="4400"/>
              <a:buFont typeface="Arial"/>
              <a:buNone/>
              <a:defRPr>
                <a:solidFill>
                  <a:srgbClr val="3B61AD"/>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
          <p:cNvSpPr txBox="1">
            <a:spLocks noGrp="1"/>
          </p:cNvSpPr>
          <p:nvPr>
            <p:ph type="body" idx="1"/>
          </p:nvPr>
        </p:nvSpPr>
        <p:spPr>
          <a:xfrm>
            <a:off x="838200" y="2057400"/>
            <a:ext cx="10515600" cy="385572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Font typeface="Arial"/>
              <a:buNone/>
              <a:defRPr>
                <a:latin typeface="Work Sans Regular"/>
                <a:ea typeface="Work Sans Regular"/>
                <a:cs typeface="Work Sans Regular"/>
                <a:sym typeface="Work Sans Regular"/>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108342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92E5BB-C2E2-4BCD-A8D7-9FD01095B22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E1201FE-32DD-4709-B8F2-7A4C7AD93DE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7E3ACE2-4C48-4B09-89C6-F43A43C431D5}"/>
              </a:ext>
            </a:extLst>
          </p:cNvPr>
          <p:cNvSpPr>
            <a:spLocks noGrp="1"/>
          </p:cNvSpPr>
          <p:nvPr>
            <p:ph type="dt" sz="half" idx="10"/>
          </p:nvPr>
        </p:nvSpPr>
        <p:spPr/>
        <p:txBody>
          <a:bodyPr/>
          <a:lstStyle/>
          <a:p>
            <a:fld id="{6DCCFB44-A862-479B-BE2C-2441143E5171}" type="datetimeFigureOut">
              <a:rPr lang="es-CO" smtClean="0"/>
              <a:t>8/09/2021</a:t>
            </a:fld>
            <a:endParaRPr lang="es-CO"/>
          </a:p>
        </p:txBody>
      </p:sp>
      <p:sp>
        <p:nvSpPr>
          <p:cNvPr id="5" name="Marcador de pie de página 4">
            <a:extLst>
              <a:ext uri="{FF2B5EF4-FFF2-40B4-BE49-F238E27FC236}">
                <a16:creationId xmlns:a16="http://schemas.microsoft.com/office/drawing/2014/main" id="{5F595509-0E09-4AC8-BF64-40CD9721E48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CB3D477-DB13-4157-9F78-8967E6FD76FC}"/>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413466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969F0E-40B8-4860-AFD1-F14DE6EAF4B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26F8B3B-5A68-48FA-982F-BB0B353174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4448117-10BA-43D8-903D-218E032EB699}"/>
              </a:ext>
            </a:extLst>
          </p:cNvPr>
          <p:cNvSpPr>
            <a:spLocks noGrp="1"/>
          </p:cNvSpPr>
          <p:nvPr>
            <p:ph type="dt" sz="half" idx="10"/>
          </p:nvPr>
        </p:nvSpPr>
        <p:spPr/>
        <p:txBody>
          <a:bodyPr/>
          <a:lstStyle/>
          <a:p>
            <a:fld id="{6DCCFB44-A862-479B-BE2C-2441143E5171}" type="datetimeFigureOut">
              <a:rPr lang="es-CO" smtClean="0"/>
              <a:t>8/09/2021</a:t>
            </a:fld>
            <a:endParaRPr lang="es-CO"/>
          </a:p>
        </p:txBody>
      </p:sp>
      <p:sp>
        <p:nvSpPr>
          <p:cNvPr id="5" name="Marcador de pie de página 4">
            <a:extLst>
              <a:ext uri="{FF2B5EF4-FFF2-40B4-BE49-F238E27FC236}">
                <a16:creationId xmlns:a16="http://schemas.microsoft.com/office/drawing/2014/main" id="{21C6AF83-72C1-49D9-A8D7-6149D8533B9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7D4664A-BA81-4942-86A1-94E763AAD545}"/>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636498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A919E2-D330-4B7C-BB7A-FA6F510594A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266D0EF-28F6-4849-A29D-45F30BF8230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33CDEF0-99AC-4C07-8779-54ED4CBCD1B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8F070C11-D9E3-4E48-9F88-5843561381B9}"/>
              </a:ext>
            </a:extLst>
          </p:cNvPr>
          <p:cNvSpPr>
            <a:spLocks noGrp="1"/>
          </p:cNvSpPr>
          <p:nvPr>
            <p:ph type="dt" sz="half" idx="10"/>
          </p:nvPr>
        </p:nvSpPr>
        <p:spPr/>
        <p:txBody>
          <a:bodyPr/>
          <a:lstStyle/>
          <a:p>
            <a:fld id="{6DCCFB44-A862-479B-BE2C-2441143E5171}" type="datetimeFigureOut">
              <a:rPr lang="es-CO" smtClean="0"/>
              <a:t>8/09/2021</a:t>
            </a:fld>
            <a:endParaRPr lang="es-CO"/>
          </a:p>
        </p:txBody>
      </p:sp>
      <p:sp>
        <p:nvSpPr>
          <p:cNvPr id="6" name="Marcador de pie de página 5">
            <a:extLst>
              <a:ext uri="{FF2B5EF4-FFF2-40B4-BE49-F238E27FC236}">
                <a16:creationId xmlns:a16="http://schemas.microsoft.com/office/drawing/2014/main" id="{AA041B92-5BD5-468A-ABEF-1A64E9694A2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A931DA9-A972-4CDE-A1B9-7F721EC70521}"/>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657981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7240C8-A045-422B-B727-9F6178ADC91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F7BAA07-E993-4A28-A445-F00F084642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480F513-5313-4D5A-8C8E-105F980859B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66A9F64A-C688-4E45-8184-CA55E345F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ECE552A-77AA-4A1A-98FC-57E52E07E0A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91F1C3B6-8E5E-4E95-B885-6A52086B1B0C}"/>
              </a:ext>
            </a:extLst>
          </p:cNvPr>
          <p:cNvSpPr>
            <a:spLocks noGrp="1"/>
          </p:cNvSpPr>
          <p:nvPr>
            <p:ph type="dt" sz="half" idx="10"/>
          </p:nvPr>
        </p:nvSpPr>
        <p:spPr/>
        <p:txBody>
          <a:bodyPr/>
          <a:lstStyle/>
          <a:p>
            <a:fld id="{6DCCFB44-A862-479B-BE2C-2441143E5171}" type="datetimeFigureOut">
              <a:rPr lang="es-CO" smtClean="0"/>
              <a:t>8/09/2021</a:t>
            </a:fld>
            <a:endParaRPr lang="es-CO"/>
          </a:p>
        </p:txBody>
      </p:sp>
      <p:sp>
        <p:nvSpPr>
          <p:cNvPr id="8" name="Marcador de pie de página 7">
            <a:extLst>
              <a:ext uri="{FF2B5EF4-FFF2-40B4-BE49-F238E27FC236}">
                <a16:creationId xmlns:a16="http://schemas.microsoft.com/office/drawing/2014/main" id="{F2115EFC-DB27-4CC8-BE51-9DD148E1A1BD}"/>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D4B70F07-8900-498B-963F-3F389BCEDE49}"/>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871551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99673E-1B54-4DC0-982F-CDDBAB505E1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BB523A38-AD8C-441F-A39B-BE39EFD912F5}"/>
              </a:ext>
            </a:extLst>
          </p:cNvPr>
          <p:cNvSpPr>
            <a:spLocks noGrp="1"/>
          </p:cNvSpPr>
          <p:nvPr>
            <p:ph type="dt" sz="half" idx="10"/>
          </p:nvPr>
        </p:nvSpPr>
        <p:spPr/>
        <p:txBody>
          <a:bodyPr/>
          <a:lstStyle/>
          <a:p>
            <a:fld id="{6DCCFB44-A862-479B-BE2C-2441143E5171}" type="datetimeFigureOut">
              <a:rPr lang="es-CO" smtClean="0"/>
              <a:t>8/09/2021</a:t>
            </a:fld>
            <a:endParaRPr lang="es-CO"/>
          </a:p>
        </p:txBody>
      </p:sp>
      <p:sp>
        <p:nvSpPr>
          <p:cNvPr id="4" name="Marcador de pie de página 3">
            <a:extLst>
              <a:ext uri="{FF2B5EF4-FFF2-40B4-BE49-F238E27FC236}">
                <a16:creationId xmlns:a16="http://schemas.microsoft.com/office/drawing/2014/main" id="{9E9B3118-1819-4F0A-A0F3-CD72AA8C9E6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D40B193-48C5-40F3-84B4-D4AC6313C936}"/>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773886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5BF15CA-5665-4301-8A2D-B841EDCDA334}"/>
              </a:ext>
            </a:extLst>
          </p:cNvPr>
          <p:cNvSpPr>
            <a:spLocks noGrp="1"/>
          </p:cNvSpPr>
          <p:nvPr>
            <p:ph type="dt" sz="half" idx="10"/>
          </p:nvPr>
        </p:nvSpPr>
        <p:spPr/>
        <p:txBody>
          <a:bodyPr/>
          <a:lstStyle/>
          <a:p>
            <a:fld id="{6DCCFB44-A862-479B-BE2C-2441143E5171}" type="datetimeFigureOut">
              <a:rPr lang="es-CO" smtClean="0"/>
              <a:t>8/09/2021</a:t>
            </a:fld>
            <a:endParaRPr lang="es-CO"/>
          </a:p>
        </p:txBody>
      </p:sp>
      <p:sp>
        <p:nvSpPr>
          <p:cNvPr id="3" name="Marcador de pie de página 2">
            <a:extLst>
              <a:ext uri="{FF2B5EF4-FFF2-40B4-BE49-F238E27FC236}">
                <a16:creationId xmlns:a16="http://schemas.microsoft.com/office/drawing/2014/main" id="{D135F2B5-C7E2-480C-9188-DDFDFB98FA08}"/>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F5304BA-5359-49E3-805F-D5DC5F86E4B4}"/>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1984279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4884ED-075B-4A22-B81D-D4B08943082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175D1FC-8EA2-4B25-BC85-43D2892CAB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F5399921-BCE0-470A-A674-546FBFF47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919DE2C-807B-46E4-8C3F-B98E48C20E9F}"/>
              </a:ext>
            </a:extLst>
          </p:cNvPr>
          <p:cNvSpPr>
            <a:spLocks noGrp="1"/>
          </p:cNvSpPr>
          <p:nvPr>
            <p:ph type="dt" sz="half" idx="10"/>
          </p:nvPr>
        </p:nvSpPr>
        <p:spPr/>
        <p:txBody>
          <a:bodyPr/>
          <a:lstStyle/>
          <a:p>
            <a:fld id="{6DCCFB44-A862-479B-BE2C-2441143E5171}" type="datetimeFigureOut">
              <a:rPr lang="es-CO" smtClean="0"/>
              <a:t>8/09/2021</a:t>
            </a:fld>
            <a:endParaRPr lang="es-CO"/>
          </a:p>
        </p:txBody>
      </p:sp>
      <p:sp>
        <p:nvSpPr>
          <p:cNvPr id="6" name="Marcador de pie de página 5">
            <a:extLst>
              <a:ext uri="{FF2B5EF4-FFF2-40B4-BE49-F238E27FC236}">
                <a16:creationId xmlns:a16="http://schemas.microsoft.com/office/drawing/2014/main" id="{115F6F82-7DDB-4B79-B23C-8636087C8B3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7577123-3B38-4F72-9246-E04C96EDACC2}"/>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1253107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58F10F-DB92-4F50-B8EA-5FC4D4CCD83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16E6B7E-9EFD-4583-850B-1DF31978F3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CC9515C5-F6C8-4A37-A042-45CB82FB57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DA0D39E-D64F-4E85-81C0-6180A11AE623}"/>
              </a:ext>
            </a:extLst>
          </p:cNvPr>
          <p:cNvSpPr>
            <a:spLocks noGrp="1"/>
          </p:cNvSpPr>
          <p:nvPr>
            <p:ph type="dt" sz="half" idx="10"/>
          </p:nvPr>
        </p:nvSpPr>
        <p:spPr/>
        <p:txBody>
          <a:bodyPr/>
          <a:lstStyle/>
          <a:p>
            <a:fld id="{6DCCFB44-A862-479B-BE2C-2441143E5171}" type="datetimeFigureOut">
              <a:rPr lang="es-CO" smtClean="0"/>
              <a:t>8/09/2021</a:t>
            </a:fld>
            <a:endParaRPr lang="es-CO"/>
          </a:p>
        </p:txBody>
      </p:sp>
      <p:sp>
        <p:nvSpPr>
          <p:cNvPr id="6" name="Marcador de pie de página 5">
            <a:extLst>
              <a:ext uri="{FF2B5EF4-FFF2-40B4-BE49-F238E27FC236}">
                <a16:creationId xmlns:a16="http://schemas.microsoft.com/office/drawing/2014/main" id="{F0C59E9C-2EE5-4DBC-AAFB-56348B65C17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F351868-49F2-4539-B794-A2F26B11123A}"/>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35256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CA4BC38-6509-4F17-9377-752FF103E9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857A73B-DD77-412C-B47E-565C8375C0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1931BCC-0117-460E-8705-A8FAA5C226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CCFB44-A862-479B-BE2C-2441143E5171}" type="datetimeFigureOut">
              <a:rPr lang="es-CO" smtClean="0"/>
              <a:t>8/09/2021</a:t>
            </a:fld>
            <a:endParaRPr lang="es-CO"/>
          </a:p>
        </p:txBody>
      </p:sp>
      <p:sp>
        <p:nvSpPr>
          <p:cNvPr id="5" name="Marcador de pie de página 4">
            <a:extLst>
              <a:ext uri="{FF2B5EF4-FFF2-40B4-BE49-F238E27FC236}">
                <a16:creationId xmlns:a16="http://schemas.microsoft.com/office/drawing/2014/main" id="{D0F78089-D269-4340-9344-68415C14FD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FBB1BCF-1F88-45A3-B3AF-B5BDB9BF51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6AD98-0019-4938-BC07-EAA4EBD70C1E}" type="slidenum">
              <a:rPr lang="es-CO" smtClean="0"/>
              <a:t>‹Nº›</a:t>
            </a:fld>
            <a:endParaRPr lang="es-CO"/>
          </a:p>
        </p:txBody>
      </p:sp>
    </p:spTree>
    <p:extLst>
      <p:ext uri="{BB962C8B-B14F-4D97-AF65-F5344CB8AC3E}">
        <p14:creationId xmlns:p14="http://schemas.microsoft.com/office/powerpoint/2010/main" val="3703760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7ACBCAB-72BC-2742-9BF4-8479FB18D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0204D3B3-83BD-8049-9E55-5B6A10A3ADB5}"/>
              </a:ext>
            </a:extLst>
          </p:cNvPr>
          <p:cNvSpPr txBox="1"/>
          <p:nvPr/>
        </p:nvSpPr>
        <p:spPr>
          <a:xfrm>
            <a:off x="1173240" y="4658751"/>
            <a:ext cx="6891131"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Misión TIC 2022</a:t>
            </a:r>
            <a:endParaRPr lang="es-CO" sz="3600" b="1" dirty="0">
              <a:solidFill>
                <a:srgbClr val="FF0062"/>
              </a:solidFill>
              <a:latin typeface="Ubuntu" panose="020B0504030602030204" pitchFamily="34" charset="0"/>
            </a:endParaRPr>
          </a:p>
        </p:txBody>
      </p:sp>
      <p:sp>
        <p:nvSpPr>
          <p:cNvPr id="4" name="CuadroTexto 3">
            <a:extLst>
              <a:ext uri="{FF2B5EF4-FFF2-40B4-BE49-F238E27FC236}">
                <a16:creationId xmlns:a16="http://schemas.microsoft.com/office/drawing/2014/main" id="{0CD48878-B96F-41DA-9C00-697B398B7878}"/>
              </a:ext>
            </a:extLst>
          </p:cNvPr>
          <p:cNvSpPr txBox="1"/>
          <p:nvPr/>
        </p:nvSpPr>
        <p:spPr>
          <a:xfrm>
            <a:off x="-243843" y="2459504"/>
            <a:ext cx="5862765" cy="1569660"/>
          </a:xfrm>
          <a:prstGeom prst="rect">
            <a:avLst/>
          </a:prstGeom>
          <a:noFill/>
        </p:spPr>
        <p:txBody>
          <a:bodyPr wrap="square" rtlCol="0">
            <a:spAutoFit/>
          </a:bodyPr>
          <a:lstStyle/>
          <a:p>
            <a:pPr algn="ctr"/>
            <a:r>
              <a:rPr lang="es-ES" sz="2400" b="1" dirty="0">
                <a:solidFill>
                  <a:schemeClr val="accent2">
                    <a:lumMod val="50000"/>
                  </a:schemeClr>
                </a:solidFill>
                <a:latin typeface="Ubuntu" panose="020B0504030602030204" pitchFamily="34" charset="0"/>
              </a:rPr>
              <a:t>Ciclo: Desarrollo de Software</a:t>
            </a:r>
          </a:p>
          <a:p>
            <a:pPr algn="ctr"/>
            <a:endParaRPr lang="es-ES" sz="2400" b="1" dirty="0">
              <a:solidFill>
                <a:schemeClr val="accent2">
                  <a:lumMod val="50000"/>
                </a:schemeClr>
              </a:solidFill>
              <a:latin typeface="Ubuntu" panose="020B0504030602030204" pitchFamily="34" charset="0"/>
            </a:endParaRPr>
          </a:p>
          <a:p>
            <a:pPr algn="ctr"/>
            <a:r>
              <a:rPr lang="es-ES" sz="2400" b="1" dirty="0">
                <a:solidFill>
                  <a:schemeClr val="accent2">
                    <a:lumMod val="50000"/>
                  </a:schemeClr>
                </a:solidFill>
                <a:latin typeface="Ubuntu" panose="020B0504030602030204" pitchFamily="34" charset="0"/>
              </a:rPr>
              <a:t>Semana 1 – Sesión 4:</a:t>
            </a:r>
          </a:p>
          <a:p>
            <a:pPr algn="ctr"/>
            <a:r>
              <a:rPr lang="es-ES" sz="2400" b="1" dirty="0">
                <a:solidFill>
                  <a:schemeClr val="accent2">
                    <a:lumMod val="50000"/>
                  </a:schemeClr>
                </a:solidFill>
                <a:latin typeface="Ubuntu" panose="020B0504030602030204" pitchFamily="34" charset="0"/>
              </a:rPr>
              <a:t>Definición Proyecto</a:t>
            </a:r>
            <a:endParaRPr lang="es-CO" sz="2400" b="1" dirty="0">
              <a:solidFill>
                <a:schemeClr val="accent2">
                  <a:lumMod val="50000"/>
                </a:schemeClr>
              </a:solidFill>
              <a:latin typeface="Ubuntu" panose="020B0504030602030204" pitchFamily="34" charset="0"/>
            </a:endParaRPr>
          </a:p>
        </p:txBody>
      </p:sp>
    </p:spTree>
    <p:extLst>
      <p:ext uri="{BB962C8B-B14F-4D97-AF65-F5344CB8AC3E}">
        <p14:creationId xmlns:p14="http://schemas.microsoft.com/office/powerpoint/2010/main" val="296245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04BE471-6343-4853-9C26-19E5502F1953}"/>
              </a:ext>
            </a:extLst>
          </p:cNvPr>
          <p:cNvSpPr>
            <a:spLocks noGrp="1"/>
          </p:cNvSpPr>
          <p:nvPr>
            <p:ph type="ctrTitle"/>
          </p:nvPr>
        </p:nvSpPr>
        <p:spPr>
          <a:xfrm>
            <a:off x="1524000" y="-1339373"/>
            <a:ext cx="9144000" cy="2387600"/>
          </a:xfrm>
        </p:spPr>
        <p:txBody>
          <a:bodyPr>
            <a:normAutofit/>
          </a:bodyPr>
          <a:lstStyle/>
          <a:p>
            <a:r>
              <a:rPr lang="es-ES" sz="3600" dirty="0"/>
              <a:t>Descripción del Proyecto</a:t>
            </a:r>
            <a:endParaRPr lang="es-CO" sz="3600" dirty="0"/>
          </a:p>
        </p:txBody>
      </p:sp>
      <p:sp>
        <p:nvSpPr>
          <p:cNvPr id="2" name="Subtítulo 1">
            <a:extLst>
              <a:ext uri="{FF2B5EF4-FFF2-40B4-BE49-F238E27FC236}">
                <a16:creationId xmlns:a16="http://schemas.microsoft.com/office/drawing/2014/main" id="{E55AC580-FCF2-4FDD-9665-D7728BA28C34}"/>
              </a:ext>
            </a:extLst>
          </p:cNvPr>
          <p:cNvSpPr>
            <a:spLocks noGrp="1"/>
          </p:cNvSpPr>
          <p:nvPr>
            <p:ph type="subTitle" idx="1"/>
          </p:nvPr>
        </p:nvSpPr>
        <p:spPr/>
        <p:txBody>
          <a:bodyPr/>
          <a:lstStyle/>
          <a:p>
            <a:endParaRPr lang="es-CO"/>
          </a:p>
        </p:txBody>
      </p:sp>
      <p:pic>
        <p:nvPicPr>
          <p:cNvPr id="3" name="Imagen 2">
            <a:extLst>
              <a:ext uri="{FF2B5EF4-FFF2-40B4-BE49-F238E27FC236}">
                <a16:creationId xmlns:a16="http://schemas.microsoft.com/office/drawing/2014/main" id="{109392B1-78DB-4B38-B99F-B1525A8312D4}"/>
              </a:ext>
            </a:extLst>
          </p:cNvPr>
          <p:cNvPicPr>
            <a:picLocks noChangeAspect="1"/>
          </p:cNvPicPr>
          <p:nvPr/>
        </p:nvPicPr>
        <p:blipFill>
          <a:blip r:embed="rId2"/>
          <a:stretch>
            <a:fillRect/>
          </a:stretch>
        </p:blipFill>
        <p:spPr>
          <a:xfrm>
            <a:off x="771502" y="1066165"/>
            <a:ext cx="10197475" cy="2127884"/>
          </a:xfrm>
          <a:prstGeom prst="rect">
            <a:avLst/>
          </a:prstGeom>
        </p:spPr>
      </p:pic>
      <p:pic>
        <p:nvPicPr>
          <p:cNvPr id="7" name="Imagen 6">
            <a:extLst>
              <a:ext uri="{FF2B5EF4-FFF2-40B4-BE49-F238E27FC236}">
                <a16:creationId xmlns:a16="http://schemas.microsoft.com/office/drawing/2014/main" id="{488D55A5-82B2-400A-9EBD-E3DDEB53F7BB}"/>
              </a:ext>
            </a:extLst>
          </p:cNvPr>
          <p:cNvPicPr>
            <a:picLocks noChangeAspect="1"/>
          </p:cNvPicPr>
          <p:nvPr/>
        </p:nvPicPr>
        <p:blipFill>
          <a:blip r:embed="rId3"/>
          <a:stretch>
            <a:fillRect/>
          </a:stretch>
        </p:blipFill>
        <p:spPr>
          <a:xfrm>
            <a:off x="638980" y="3566161"/>
            <a:ext cx="10197474" cy="2471591"/>
          </a:xfrm>
          <a:prstGeom prst="rect">
            <a:avLst/>
          </a:prstGeom>
        </p:spPr>
      </p:pic>
    </p:spTree>
    <p:extLst>
      <p:ext uri="{BB962C8B-B14F-4D97-AF65-F5344CB8AC3E}">
        <p14:creationId xmlns:p14="http://schemas.microsoft.com/office/powerpoint/2010/main" val="2336555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B2E405C0-2D73-440F-B83C-9AE2C7C9B8C5}"/>
              </a:ext>
            </a:extLst>
          </p:cNvPr>
          <p:cNvSpPr txBox="1"/>
          <p:nvPr/>
        </p:nvSpPr>
        <p:spPr>
          <a:xfrm>
            <a:off x="1219199" y="940489"/>
            <a:ext cx="10575235" cy="4598695"/>
          </a:xfrm>
          <a:prstGeom prst="rect">
            <a:avLst/>
          </a:prstGeom>
          <a:noFill/>
        </p:spPr>
        <p:txBody>
          <a:bodyPr wrap="square">
            <a:spAutoFit/>
          </a:bodyPr>
          <a:lstStyle/>
          <a:p>
            <a:pPr algn="ctr">
              <a:lnSpc>
                <a:spcPct val="115000"/>
              </a:lnSpc>
            </a:pPr>
            <a:r>
              <a:rPr lang="es-ES" sz="1600" b="1" dirty="0">
                <a:effectLst/>
                <a:latin typeface="Arial" panose="020B0604020202020204" pitchFamily="34" charset="0"/>
                <a:ea typeface="Arial" panose="020B0604020202020204" pitchFamily="34" charset="0"/>
              </a:rPr>
              <a:t>DESCRIPCION o MUNDO DEL PROYECTO</a:t>
            </a:r>
          </a:p>
          <a:p>
            <a:pPr algn="just">
              <a:lnSpc>
                <a:spcPct val="115000"/>
              </a:lnSpc>
            </a:pPr>
            <a:endParaRPr lang="es-ES" sz="1600" dirty="0">
              <a:effectLst/>
              <a:latin typeface="Arial" panose="020B0604020202020204" pitchFamily="34" charset="0"/>
              <a:ea typeface="Arial" panose="020B0604020202020204" pitchFamily="34" charset="0"/>
            </a:endParaRPr>
          </a:p>
          <a:p>
            <a:pPr algn="just">
              <a:lnSpc>
                <a:spcPct val="115000"/>
              </a:lnSpc>
            </a:pPr>
            <a:r>
              <a:rPr lang="es-ES" sz="1600" dirty="0">
                <a:solidFill>
                  <a:srgbClr val="C00000"/>
                </a:solidFill>
                <a:effectLst/>
                <a:latin typeface="Arial" panose="020B0604020202020204" pitchFamily="34" charset="0"/>
                <a:ea typeface="Arial" panose="020B0604020202020204" pitchFamily="34" charset="0"/>
              </a:rPr>
              <a:t>La implementación de las Tecnolo</a:t>
            </a:r>
            <a:r>
              <a:rPr lang="es-ES" sz="1600" dirty="0">
                <a:solidFill>
                  <a:srgbClr val="C00000"/>
                </a:solidFill>
                <a:latin typeface="Arial" panose="020B0604020202020204" pitchFamily="34" charset="0"/>
                <a:ea typeface="Arial" panose="020B0604020202020204" pitchFamily="34" charset="0"/>
              </a:rPr>
              <a:t>gías de la Información (</a:t>
            </a:r>
            <a:r>
              <a:rPr lang="es-ES" sz="1600" dirty="0">
                <a:solidFill>
                  <a:srgbClr val="C00000"/>
                </a:solidFill>
                <a:effectLst/>
                <a:latin typeface="Arial" panose="020B0604020202020204" pitchFamily="34" charset="0"/>
                <a:ea typeface="Arial" panose="020B0604020202020204" pitchFamily="34" charset="0"/>
              </a:rPr>
              <a:t>TI) </a:t>
            </a:r>
            <a:r>
              <a:rPr lang="es-ES" sz="1600" dirty="0">
                <a:effectLst/>
                <a:latin typeface="Arial" panose="020B0604020202020204" pitchFamily="34" charset="0"/>
                <a:ea typeface="Arial" panose="020B0604020202020204" pitchFamily="34" charset="0"/>
              </a:rPr>
              <a:t>en la industria ha llevado a un mejoramiento de la administración y la gestión de las empresas, facilitando el registro de actividades mediante bases de datos y respaldando la información en la nube. Las aplicaciones web permiten llegar al público en general gracias a su facilidad de uso y acceso a través de la gran mayoría de dispositivos con acceso a internet lo que le da un gran alcance. Por estos motivos las aplicaciones web son la mejor opción para la creación de tiendas online.</a:t>
            </a:r>
            <a:endParaRPr lang="es-CO" sz="1600" dirty="0">
              <a:effectLst/>
              <a:latin typeface="Arial" panose="020B0604020202020204" pitchFamily="34" charset="0"/>
              <a:ea typeface="Arial" panose="020B0604020202020204" pitchFamily="34" charset="0"/>
            </a:endParaRPr>
          </a:p>
          <a:p>
            <a:pPr algn="just">
              <a:lnSpc>
                <a:spcPct val="115000"/>
              </a:lnSpc>
            </a:pPr>
            <a:r>
              <a:rPr lang="es-ES" sz="1600" dirty="0">
                <a:effectLst/>
                <a:latin typeface="Arial" panose="020B0604020202020204" pitchFamily="34" charset="0"/>
                <a:ea typeface="Arial" panose="020B0604020202020204" pitchFamily="34" charset="0"/>
              </a:rPr>
              <a:t> </a:t>
            </a:r>
            <a:endParaRPr lang="es-CO" sz="1600" dirty="0">
              <a:effectLst/>
              <a:latin typeface="Arial" panose="020B0604020202020204" pitchFamily="34" charset="0"/>
              <a:ea typeface="Arial" panose="020B0604020202020204" pitchFamily="34" charset="0"/>
            </a:endParaRPr>
          </a:p>
          <a:p>
            <a:pPr algn="just">
              <a:lnSpc>
                <a:spcPct val="115000"/>
              </a:lnSpc>
            </a:pPr>
            <a:r>
              <a:rPr lang="es-ES" sz="1600" dirty="0">
                <a:solidFill>
                  <a:srgbClr val="C00000"/>
                </a:solidFill>
                <a:effectLst/>
                <a:latin typeface="Arial" panose="020B0604020202020204" pitchFamily="34" charset="0"/>
                <a:ea typeface="Arial" panose="020B0604020202020204" pitchFamily="34" charset="0"/>
              </a:rPr>
              <a:t>En este proyecto se desea desarrollar una aplicación web</a:t>
            </a:r>
            <a:r>
              <a:rPr lang="es-ES" sz="1600" dirty="0">
                <a:effectLst/>
                <a:latin typeface="Arial" panose="020B0604020202020204" pitchFamily="34" charset="0"/>
                <a:ea typeface="Arial" panose="020B0604020202020204" pitchFamily="34" charset="0"/>
              </a:rPr>
              <a:t>, a través de herramientas de código libre, la cual funcionará como una tienda online llamada mibarrio.com que permitirá la integración de tiendas de barrio al comercio electrónico con el fin de apoyar el crecimiento y la competitividad de este sector. Además, se busca mejorar los métodos con que estas gestionan sus operaciones como compra, venta y administración de inventario. </a:t>
            </a:r>
            <a:endParaRPr lang="es-CO" sz="1600" dirty="0">
              <a:effectLst/>
              <a:latin typeface="Arial" panose="020B0604020202020204" pitchFamily="34" charset="0"/>
              <a:ea typeface="Arial" panose="020B0604020202020204" pitchFamily="34" charset="0"/>
            </a:endParaRPr>
          </a:p>
          <a:p>
            <a:pPr algn="just">
              <a:lnSpc>
                <a:spcPct val="115000"/>
              </a:lnSpc>
            </a:pPr>
            <a:r>
              <a:rPr lang="es-ES" sz="1600" dirty="0">
                <a:effectLst/>
                <a:latin typeface="Arial" panose="020B0604020202020204" pitchFamily="34" charset="0"/>
                <a:ea typeface="Arial" panose="020B0604020202020204" pitchFamily="34" charset="0"/>
              </a:rPr>
              <a:t> </a:t>
            </a:r>
            <a:endParaRPr lang="es-CO" sz="1600" dirty="0">
              <a:effectLst/>
              <a:latin typeface="Arial" panose="020B0604020202020204" pitchFamily="34" charset="0"/>
              <a:ea typeface="Arial" panose="020B0604020202020204" pitchFamily="34" charset="0"/>
            </a:endParaRPr>
          </a:p>
          <a:p>
            <a:pPr algn="just">
              <a:lnSpc>
                <a:spcPct val="115000"/>
              </a:lnSpc>
            </a:pPr>
            <a:r>
              <a:rPr lang="es-ES" sz="1600" dirty="0">
                <a:solidFill>
                  <a:srgbClr val="C00000"/>
                </a:solidFill>
                <a:effectLst/>
                <a:latin typeface="Arial" panose="020B0604020202020204" pitchFamily="34" charset="0"/>
                <a:ea typeface="Arial" panose="020B0604020202020204" pitchFamily="34" charset="0"/>
              </a:rPr>
              <a:t>La aplicación de este proyecto busca tener un impacto social y económico</a:t>
            </a:r>
            <a:r>
              <a:rPr lang="es-ES" sz="1600" dirty="0">
                <a:effectLst/>
                <a:latin typeface="Arial" panose="020B0604020202020204" pitchFamily="34" charset="0"/>
                <a:ea typeface="Arial" panose="020B0604020202020204" pitchFamily="34" charset="0"/>
              </a:rPr>
              <a:t>, aumentando el empleo y mejorando la calidad de vida de cientos de familias dedicadas a la administración de pequeñas tiendas de barrio, así como beneficiar al público en general al tener fácil acceso a las tiendas a su alrededor.</a:t>
            </a:r>
            <a:endParaRPr lang="es-CO" sz="16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098068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04BE471-6343-4853-9C26-19E5502F1953}"/>
              </a:ext>
            </a:extLst>
          </p:cNvPr>
          <p:cNvSpPr>
            <a:spLocks noGrp="1"/>
          </p:cNvSpPr>
          <p:nvPr>
            <p:ph type="ctrTitle"/>
          </p:nvPr>
        </p:nvSpPr>
        <p:spPr/>
        <p:txBody>
          <a:bodyPr>
            <a:normAutofit/>
          </a:bodyPr>
          <a:lstStyle/>
          <a:p>
            <a:r>
              <a:rPr lang="es-ES" sz="3600" dirty="0"/>
              <a:t>Justificación  del Proyecto</a:t>
            </a:r>
            <a:endParaRPr lang="es-CO" sz="3600" dirty="0"/>
          </a:p>
        </p:txBody>
      </p:sp>
      <p:sp>
        <p:nvSpPr>
          <p:cNvPr id="2" name="Subtítulo 1">
            <a:extLst>
              <a:ext uri="{FF2B5EF4-FFF2-40B4-BE49-F238E27FC236}">
                <a16:creationId xmlns:a16="http://schemas.microsoft.com/office/drawing/2014/main" id="{DF6BA060-509B-4375-9455-DA3D69F15784}"/>
              </a:ext>
            </a:extLst>
          </p:cNvPr>
          <p:cNvSpPr>
            <a:spLocks noGrp="1"/>
          </p:cNvSpPr>
          <p:nvPr>
            <p:ph type="subTitle" idx="1"/>
          </p:nvPr>
        </p:nvSpPr>
        <p:spPr/>
        <p:txBody>
          <a:bodyPr/>
          <a:lstStyle/>
          <a:p>
            <a:endParaRPr lang="es-CO"/>
          </a:p>
        </p:txBody>
      </p:sp>
      <p:pic>
        <p:nvPicPr>
          <p:cNvPr id="5" name="Imagen 4">
            <a:extLst>
              <a:ext uri="{FF2B5EF4-FFF2-40B4-BE49-F238E27FC236}">
                <a16:creationId xmlns:a16="http://schemas.microsoft.com/office/drawing/2014/main" id="{66B7B767-E5B7-42B2-8321-4C0770166872}"/>
              </a:ext>
            </a:extLst>
          </p:cNvPr>
          <p:cNvPicPr>
            <a:picLocks noChangeAspect="1"/>
          </p:cNvPicPr>
          <p:nvPr/>
        </p:nvPicPr>
        <p:blipFill>
          <a:blip r:embed="rId2"/>
          <a:stretch>
            <a:fillRect/>
          </a:stretch>
        </p:blipFill>
        <p:spPr>
          <a:xfrm>
            <a:off x="478302" y="1019273"/>
            <a:ext cx="10511242" cy="1878671"/>
          </a:xfrm>
          <a:prstGeom prst="rect">
            <a:avLst/>
          </a:prstGeom>
        </p:spPr>
      </p:pic>
      <p:pic>
        <p:nvPicPr>
          <p:cNvPr id="8" name="Imagen 7">
            <a:extLst>
              <a:ext uri="{FF2B5EF4-FFF2-40B4-BE49-F238E27FC236}">
                <a16:creationId xmlns:a16="http://schemas.microsoft.com/office/drawing/2014/main" id="{CE6E89A7-C145-4466-8947-6FF4AFAA108C}"/>
              </a:ext>
            </a:extLst>
          </p:cNvPr>
          <p:cNvPicPr>
            <a:picLocks noChangeAspect="1"/>
          </p:cNvPicPr>
          <p:nvPr/>
        </p:nvPicPr>
        <p:blipFill>
          <a:blip r:embed="rId3"/>
          <a:stretch>
            <a:fillRect/>
          </a:stretch>
        </p:blipFill>
        <p:spPr>
          <a:xfrm>
            <a:off x="2145616" y="2897944"/>
            <a:ext cx="6972300" cy="3590925"/>
          </a:xfrm>
          <a:prstGeom prst="rect">
            <a:avLst/>
          </a:prstGeom>
        </p:spPr>
      </p:pic>
    </p:spTree>
    <p:extLst>
      <p:ext uri="{BB962C8B-B14F-4D97-AF65-F5344CB8AC3E}">
        <p14:creationId xmlns:p14="http://schemas.microsoft.com/office/powerpoint/2010/main" val="499288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E9912210-031D-4389-8398-8C2EFD56788B}"/>
              </a:ext>
            </a:extLst>
          </p:cNvPr>
          <p:cNvSpPr txBox="1"/>
          <p:nvPr/>
        </p:nvSpPr>
        <p:spPr>
          <a:xfrm>
            <a:off x="1205946" y="1342018"/>
            <a:ext cx="9515063" cy="4173963"/>
          </a:xfrm>
          <a:prstGeom prst="rect">
            <a:avLst/>
          </a:prstGeom>
          <a:noFill/>
        </p:spPr>
        <p:txBody>
          <a:bodyPr wrap="square">
            <a:spAutoFit/>
          </a:bodyPr>
          <a:lstStyle/>
          <a:p>
            <a:pPr algn="ctr">
              <a:lnSpc>
                <a:spcPct val="115000"/>
              </a:lnSpc>
            </a:pPr>
            <a:r>
              <a:rPr lang="es-ES" b="1" dirty="0">
                <a:effectLst/>
                <a:latin typeface="Arial" panose="020B0604020202020204" pitchFamily="34" charset="0"/>
                <a:ea typeface="Arial" panose="020B0604020202020204" pitchFamily="34" charset="0"/>
              </a:rPr>
              <a:t>JUSTIFICACION DEL PROYECTO</a:t>
            </a:r>
            <a:br>
              <a:rPr lang="es-ES" dirty="0">
                <a:effectLst/>
                <a:latin typeface="Arial" panose="020B0604020202020204" pitchFamily="34" charset="0"/>
                <a:ea typeface="Arial" panose="020B0604020202020204" pitchFamily="34" charset="0"/>
              </a:rPr>
            </a:br>
            <a:endParaRPr lang="es-ES" dirty="0">
              <a:effectLst/>
              <a:latin typeface="Arial" panose="020B0604020202020204" pitchFamily="34" charset="0"/>
              <a:ea typeface="Arial" panose="020B0604020202020204" pitchFamily="34" charset="0"/>
            </a:endParaRPr>
          </a:p>
          <a:p>
            <a:pPr algn="just">
              <a:lnSpc>
                <a:spcPct val="115000"/>
              </a:lnSpc>
            </a:pPr>
            <a:r>
              <a:rPr lang="es-ES" dirty="0">
                <a:solidFill>
                  <a:srgbClr val="C00000"/>
                </a:solidFill>
                <a:effectLst/>
                <a:latin typeface="Arial" panose="020B0604020202020204" pitchFamily="34" charset="0"/>
                <a:ea typeface="Arial" panose="020B0604020202020204" pitchFamily="34" charset="0"/>
              </a:rPr>
              <a:t>El mercado digital se encuentra en constante crecimiento </a:t>
            </a:r>
            <a:r>
              <a:rPr lang="es-ES" dirty="0">
                <a:effectLst/>
                <a:latin typeface="Arial" panose="020B0604020202020204" pitchFamily="34" charset="0"/>
                <a:ea typeface="Arial" panose="020B0604020202020204" pitchFamily="34" charset="0"/>
              </a:rPr>
              <a:t>debido a las facilidades que este ofrece tanto a empresas como a consumidores. Los grandes supermercados han sabido ver estas ventajas y han extendido su alcance gracias a estas herramientas lo que les permitió ampliar su cuota de mercado y aumentar sus ganancias. </a:t>
            </a:r>
            <a:endParaRPr lang="es-CO" dirty="0">
              <a:effectLst/>
              <a:latin typeface="Arial" panose="020B0604020202020204" pitchFamily="34" charset="0"/>
              <a:ea typeface="Arial" panose="020B0604020202020204" pitchFamily="34" charset="0"/>
            </a:endParaRPr>
          </a:p>
          <a:p>
            <a:pPr algn="just">
              <a:lnSpc>
                <a:spcPct val="115000"/>
              </a:lnSpc>
            </a:pPr>
            <a:r>
              <a:rPr lang="es-ES" dirty="0">
                <a:effectLst/>
                <a:latin typeface="Arial" panose="020B0604020202020204" pitchFamily="34" charset="0"/>
                <a:ea typeface="Arial" panose="020B0604020202020204" pitchFamily="34" charset="0"/>
              </a:rPr>
              <a:t> </a:t>
            </a:r>
            <a:endParaRPr lang="es-CO" dirty="0">
              <a:effectLst/>
              <a:latin typeface="Arial" panose="020B0604020202020204" pitchFamily="34" charset="0"/>
              <a:ea typeface="Arial" panose="020B0604020202020204" pitchFamily="34" charset="0"/>
            </a:endParaRPr>
          </a:p>
          <a:p>
            <a:pPr algn="just">
              <a:lnSpc>
                <a:spcPct val="115000"/>
              </a:lnSpc>
            </a:pPr>
            <a:r>
              <a:rPr lang="es-ES" dirty="0">
                <a:effectLst/>
                <a:latin typeface="Arial" panose="020B0604020202020204" pitchFamily="34" charset="0"/>
                <a:ea typeface="Arial" panose="020B0604020202020204" pitchFamily="34" charset="0"/>
              </a:rPr>
              <a:t>Sin embargo, </a:t>
            </a:r>
            <a:r>
              <a:rPr lang="es-ES" dirty="0">
                <a:solidFill>
                  <a:srgbClr val="C00000"/>
                </a:solidFill>
                <a:effectLst/>
                <a:latin typeface="Arial" panose="020B0604020202020204" pitchFamily="34" charset="0"/>
                <a:ea typeface="Arial" panose="020B0604020202020204" pitchFamily="34" charset="0"/>
              </a:rPr>
              <a:t>las tradicionales tiendas de barrio</a:t>
            </a:r>
            <a:r>
              <a:rPr lang="es-ES" dirty="0">
                <a:effectLst/>
                <a:latin typeface="Arial" panose="020B0604020202020204" pitchFamily="34" charset="0"/>
                <a:ea typeface="Arial" panose="020B0604020202020204" pitchFamily="34" charset="0"/>
              </a:rPr>
              <a:t>, debido a sus </a:t>
            </a:r>
            <a:r>
              <a:rPr lang="es-ES" dirty="0">
                <a:solidFill>
                  <a:srgbClr val="C00000"/>
                </a:solidFill>
                <a:effectLst/>
                <a:latin typeface="Arial" panose="020B0604020202020204" pitchFamily="34" charset="0"/>
                <a:ea typeface="Arial" panose="020B0604020202020204" pitchFamily="34" charset="0"/>
              </a:rPr>
              <a:t>recursos limitados</a:t>
            </a:r>
            <a:r>
              <a:rPr lang="es-ES" dirty="0">
                <a:effectLst/>
                <a:latin typeface="Arial" panose="020B0604020202020204" pitchFamily="34" charset="0"/>
                <a:ea typeface="Arial" panose="020B0604020202020204" pitchFamily="34" charset="0"/>
              </a:rPr>
              <a:t>, han </a:t>
            </a:r>
            <a:r>
              <a:rPr lang="es-ES" dirty="0">
                <a:solidFill>
                  <a:srgbClr val="C00000"/>
                </a:solidFill>
                <a:effectLst/>
                <a:latin typeface="Arial" panose="020B0604020202020204" pitchFamily="34" charset="0"/>
                <a:ea typeface="Arial" panose="020B0604020202020204" pitchFamily="34" charset="0"/>
              </a:rPr>
              <a:t>quedado rezagadas </a:t>
            </a:r>
            <a:r>
              <a:rPr lang="es-ES" dirty="0">
                <a:effectLst/>
                <a:latin typeface="Arial" panose="020B0604020202020204" pitchFamily="34" charset="0"/>
                <a:ea typeface="Arial" panose="020B0604020202020204" pitchFamily="34" charset="0"/>
              </a:rPr>
              <a:t>ante la expansión de los supermercados de cadena, lo que ha provocado su progresiva disminución. Estás han logrado mantenerse en pie hasta hoy únicamente gracias al factor cultural y a un pequeño nicho de mercado vendiendo diferentes productos en pequeñas cantidades.</a:t>
            </a:r>
            <a:endParaRPr lang="es-CO" dirty="0">
              <a:effectLst/>
              <a:latin typeface="Arial" panose="020B0604020202020204" pitchFamily="34" charset="0"/>
              <a:ea typeface="Arial" panose="020B0604020202020204" pitchFamily="34" charset="0"/>
            </a:endParaRPr>
          </a:p>
          <a:p>
            <a:pPr>
              <a:lnSpc>
                <a:spcPct val="115000"/>
              </a:lnSpc>
            </a:pPr>
            <a:r>
              <a:rPr lang="es-ES" sz="1600" dirty="0">
                <a:effectLst/>
                <a:latin typeface="Arial" panose="020B0604020202020204" pitchFamily="34" charset="0"/>
                <a:ea typeface="Arial" panose="020B0604020202020204" pitchFamily="34" charset="0"/>
              </a:rPr>
              <a:t> </a:t>
            </a:r>
            <a:endParaRPr lang="es-CO" sz="16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871735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E9912210-031D-4389-8398-8C2EFD56788B}"/>
              </a:ext>
            </a:extLst>
          </p:cNvPr>
          <p:cNvSpPr txBox="1"/>
          <p:nvPr/>
        </p:nvSpPr>
        <p:spPr>
          <a:xfrm>
            <a:off x="1219198" y="1823230"/>
            <a:ext cx="9515063" cy="3211540"/>
          </a:xfrm>
          <a:prstGeom prst="rect">
            <a:avLst/>
          </a:prstGeom>
          <a:noFill/>
        </p:spPr>
        <p:txBody>
          <a:bodyPr wrap="square">
            <a:spAutoFit/>
          </a:bodyPr>
          <a:lstStyle/>
          <a:p>
            <a:pPr>
              <a:lnSpc>
                <a:spcPct val="115000"/>
              </a:lnSpc>
            </a:pPr>
            <a:r>
              <a:rPr lang="es-ES" sz="1600" dirty="0">
                <a:effectLst/>
                <a:latin typeface="Arial" panose="020B0604020202020204" pitchFamily="34" charset="0"/>
                <a:ea typeface="Arial" panose="020B0604020202020204" pitchFamily="34" charset="0"/>
              </a:rPr>
              <a:t> </a:t>
            </a:r>
            <a:endParaRPr lang="es-CO" sz="1600" dirty="0">
              <a:effectLst/>
              <a:latin typeface="Arial" panose="020B0604020202020204" pitchFamily="34" charset="0"/>
              <a:ea typeface="Arial" panose="020B0604020202020204" pitchFamily="34" charset="0"/>
            </a:endParaRPr>
          </a:p>
          <a:p>
            <a:pPr algn="just">
              <a:lnSpc>
                <a:spcPct val="115000"/>
              </a:lnSpc>
            </a:pPr>
            <a:r>
              <a:rPr lang="es-ES" sz="1600" dirty="0">
                <a:effectLst/>
                <a:latin typeface="Arial" panose="020B0604020202020204" pitchFamily="34" charset="0"/>
                <a:ea typeface="Arial" panose="020B0604020202020204" pitchFamily="34" charset="0"/>
              </a:rPr>
              <a:t>Las </a:t>
            </a:r>
            <a:r>
              <a:rPr lang="es-ES" sz="1600" dirty="0">
                <a:solidFill>
                  <a:srgbClr val="C00000"/>
                </a:solidFill>
                <a:effectLst/>
                <a:latin typeface="Arial" panose="020B0604020202020204" pitchFamily="34" charset="0"/>
                <a:ea typeface="Arial" panose="020B0604020202020204" pitchFamily="34" charset="0"/>
              </a:rPr>
              <a:t>nuevas generaciones son cada vez más afines al uso de tecnologías digitales</a:t>
            </a:r>
            <a:r>
              <a:rPr lang="es-ES" sz="1600" dirty="0">
                <a:effectLst/>
                <a:latin typeface="Arial" panose="020B0604020202020204" pitchFamily="34" charset="0"/>
                <a:ea typeface="Arial" panose="020B0604020202020204" pitchFamily="34" charset="0"/>
              </a:rPr>
              <a:t>, además, la globalización ha provocado un cambio cultural al dar a conocer estilos de vida diferentes, por lo cual, para mantener vivas las tiendas de barrio se hace necesario generar un cambio en su modelo de venta. </a:t>
            </a:r>
            <a:endParaRPr lang="es-CO" sz="1600" dirty="0">
              <a:effectLst/>
              <a:latin typeface="Arial" panose="020B0604020202020204" pitchFamily="34" charset="0"/>
              <a:ea typeface="Arial" panose="020B0604020202020204" pitchFamily="34" charset="0"/>
            </a:endParaRPr>
          </a:p>
          <a:p>
            <a:pPr algn="just">
              <a:lnSpc>
                <a:spcPct val="115000"/>
              </a:lnSpc>
            </a:pPr>
            <a:r>
              <a:rPr lang="es-ES" sz="1600" dirty="0">
                <a:effectLst/>
                <a:latin typeface="Arial" panose="020B0604020202020204" pitchFamily="34" charset="0"/>
                <a:ea typeface="Arial" panose="020B0604020202020204" pitchFamily="34" charset="0"/>
              </a:rPr>
              <a:t> </a:t>
            </a:r>
            <a:endParaRPr lang="es-CO" sz="1600" dirty="0">
              <a:effectLst/>
              <a:latin typeface="Arial" panose="020B0604020202020204" pitchFamily="34" charset="0"/>
              <a:ea typeface="Arial" panose="020B0604020202020204" pitchFamily="34" charset="0"/>
            </a:endParaRPr>
          </a:p>
          <a:p>
            <a:pPr algn="just">
              <a:lnSpc>
                <a:spcPct val="115000"/>
              </a:lnSpc>
            </a:pPr>
            <a:r>
              <a:rPr lang="es-ES" sz="1600" dirty="0">
                <a:effectLst/>
                <a:latin typeface="Arial" panose="020B0604020202020204" pitchFamily="34" charset="0"/>
                <a:ea typeface="Arial" panose="020B0604020202020204" pitchFamily="34" charset="0"/>
              </a:rPr>
              <a:t>La </a:t>
            </a:r>
            <a:r>
              <a:rPr lang="es-ES" sz="1600" dirty="0">
                <a:solidFill>
                  <a:srgbClr val="C00000"/>
                </a:solidFill>
                <a:effectLst/>
                <a:latin typeface="Arial" panose="020B0604020202020204" pitchFamily="34" charset="0"/>
                <a:ea typeface="Arial" panose="020B0604020202020204" pitchFamily="34" charset="0"/>
              </a:rPr>
              <a:t>aplicación web mibarrio.com tiene como objetivo integrar</a:t>
            </a:r>
            <a:r>
              <a:rPr lang="es-ES" sz="1600" dirty="0">
                <a:effectLst/>
                <a:latin typeface="Arial" panose="020B0604020202020204" pitchFamily="34" charset="0"/>
                <a:ea typeface="Arial" panose="020B0604020202020204" pitchFamily="34" charset="0"/>
              </a:rPr>
              <a:t> las tiendas de barrio al mercado digital, con el fin de apoyar a los tenderos y llevar la tienda tradicional a las nuevas generaciones mediante herramientas digitales. De este modo se espera que las tiendas tengan la capacidad de competir en el mercado con los supermercados de cadena, evitando así su declive, promoviendo su desarrollo y generando empleos.</a:t>
            </a:r>
            <a:endParaRPr lang="es-CO" sz="16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885290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04BE471-6343-4853-9C26-19E5502F1953}"/>
              </a:ext>
            </a:extLst>
          </p:cNvPr>
          <p:cNvSpPr>
            <a:spLocks noGrp="1"/>
          </p:cNvSpPr>
          <p:nvPr>
            <p:ph type="ctrTitle"/>
          </p:nvPr>
        </p:nvSpPr>
        <p:spPr/>
        <p:txBody>
          <a:bodyPr>
            <a:normAutofit/>
          </a:bodyPr>
          <a:lstStyle/>
          <a:p>
            <a:r>
              <a:rPr lang="es-ES" sz="3600" dirty="0"/>
              <a:t>Justificación  del Proyecto - Ejemplo</a:t>
            </a:r>
            <a:endParaRPr lang="es-CO" sz="3600" dirty="0"/>
          </a:p>
        </p:txBody>
      </p:sp>
      <p:sp>
        <p:nvSpPr>
          <p:cNvPr id="2" name="Subtítulo 1">
            <a:extLst>
              <a:ext uri="{FF2B5EF4-FFF2-40B4-BE49-F238E27FC236}">
                <a16:creationId xmlns:a16="http://schemas.microsoft.com/office/drawing/2014/main" id="{1EDB0BA6-85CA-4A28-B06E-92557810DE7E}"/>
              </a:ext>
            </a:extLst>
          </p:cNvPr>
          <p:cNvSpPr>
            <a:spLocks noGrp="1"/>
          </p:cNvSpPr>
          <p:nvPr>
            <p:ph type="subTitle" idx="1"/>
          </p:nvPr>
        </p:nvSpPr>
        <p:spPr/>
        <p:txBody>
          <a:bodyPr/>
          <a:lstStyle/>
          <a:p>
            <a:endParaRPr lang="es-CO"/>
          </a:p>
        </p:txBody>
      </p:sp>
      <p:pic>
        <p:nvPicPr>
          <p:cNvPr id="3" name="Imagen 2">
            <a:extLst>
              <a:ext uri="{FF2B5EF4-FFF2-40B4-BE49-F238E27FC236}">
                <a16:creationId xmlns:a16="http://schemas.microsoft.com/office/drawing/2014/main" id="{5606064E-8602-467E-A29E-ED8752FFBEE8}"/>
              </a:ext>
            </a:extLst>
          </p:cNvPr>
          <p:cNvPicPr>
            <a:picLocks noChangeAspect="1"/>
          </p:cNvPicPr>
          <p:nvPr/>
        </p:nvPicPr>
        <p:blipFill>
          <a:blip r:embed="rId2"/>
          <a:stretch>
            <a:fillRect/>
          </a:stretch>
        </p:blipFill>
        <p:spPr>
          <a:xfrm>
            <a:off x="2138729" y="972135"/>
            <a:ext cx="6864594" cy="5625427"/>
          </a:xfrm>
          <a:prstGeom prst="rect">
            <a:avLst/>
          </a:prstGeom>
        </p:spPr>
      </p:pic>
    </p:spTree>
    <p:extLst>
      <p:ext uri="{BB962C8B-B14F-4D97-AF65-F5344CB8AC3E}">
        <p14:creationId xmlns:p14="http://schemas.microsoft.com/office/powerpoint/2010/main" val="3022704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7ACBCAB-72BC-2742-9BF4-8479FB18D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0204D3B3-83BD-8049-9E55-5B6A10A3ADB5}"/>
              </a:ext>
            </a:extLst>
          </p:cNvPr>
          <p:cNvSpPr txBox="1"/>
          <p:nvPr/>
        </p:nvSpPr>
        <p:spPr>
          <a:xfrm>
            <a:off x="1173240" y="4658751"/>
            <a:ext cx="6891131"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Misión TIC 2022</a:t>
            </a:r>
            <a:endParaRPr lang="es-CO" sz="3600" b="1" dirty="0">
              <a:solidFill>
                <a:srgbClr val="FF0062"/>
              </a:solidFill>
              <a:latin typeface="Ubuntu" panose="020B0504030602030204" pitchFamily="34" charset="0"/>
            </a:endParaRPr>
          </a:p>
        </p:txBody>
      </p:sp>
      <p:sp>
        <p:nvSpPr>
          <p:cNvPr id="4" name="CuadroTexto 3">
            <a:extLst>
              <a:ext uri="{FF2B5EF4-FFF2-40B4-BE49-F238E27FC236}">
                <a16:creationId xmlns:a16="http://schemas.microsoft.com/office/drawing/2014/main" id="{0CD48878-B96F-41DA-9C00-697B398B7878}"/>
              </a:ext>
            </a:extLst>
          </p:cNvPr>
          <p:cNvSpPr txBox="1"/>
          <p:nvPr/>
        </p:nvSpPr>
        <p:spPr>
          <a:xfrm>
            <a:off x="-243843" y="2459504"/>
            <a:ext cx="5862765" cy="1569660"/>
          </a:xfrm>
          <a:prstGeom prst="rect">
            <a:avLst/>
          </a:prstGeom>
          <a:noFill/>
        </p:spPr>
        <p:txBody>
          <a:bodyPr wrap="square" rtlCol="0">
            <a:spAutoFit/>
          </a:bodyPr>
          <a:lstStyle/>
          <a:p>
            <a:pPr algn="ctr"/>
            <a:r>
              <a:rPr lang="es-ES" sz="2400" b="1" dirty="0">
                <a:solidFill>
                  <a:schemeClr val="accent2">
                    <a:lumMod val="50000"/>
                  </a:schemeClr>
                </a:solidFill>
                <a:latin typeface="Ubuntu" panose="020B0504030602030204" pitchFamily="34" charset="0"/>
              </a:rPr>
              <a:t>Ciclo: Desarrollo de Software</a:t>
            </a:r>
          </a:p>
          <a:p>
            <a:pPr algn="ctr"/>
            <a:endParaRPr lang="es-ES" sz="2400" b="1" dirty="0">
              <a:solidFill>
                <a:schemeClr val="accent2">
                  <a:lumMod val="50000"/>
                </a:schemeClr>
              </a:solidFill>
              <a:latin typeface="Ubuntu" panose="020B0504030602030204" pitchFamily="34" charset="0"/>
            </a:endParaRPr>
          </a:p>
          <a:p>
            <a:pPr algn="ctr"/>
            <a:r>
              <a:rPr lang="es-ES" sz="2400" b="1" dirty="0">
                <a:solidFill>
                  <a:schemeClr val="accent2">
                    <a:lumMod val="50000"/>
                  </a:schemeClr>
                </a:solidFill>
                <a:latin typeface="Ubuntu" panose="020B0504030602030204" pitchFamily="34" charset="0"/>
              </a:rPr>
              <a:t>Semana 1 – Sesión 4:</a:t>
            </a:r>
          </a:p>
          <a:p>
            <a:pPr algn="ctr"/>
            <a:r>
              <a:rPr lang="es-ES" sz="2400" b="1" dirty="0">
                <a:solidFill>
                  <a:schemeClr val="accent2">
                    <a:lumMod val="50000"/>
                  </a:schemeClr>
                </a:solidFill>
                <a:latin typeface="Ubuntu" panose="020B0504030602030204" pitchFamily="34" charset="0"/>
              </a:rPr>
              <a:t>Definición Proyecto</a:t>
            </a:r>
            <a:endParaRPr lang="es-CO" sz="2400" b="1" dirty="0">
              <a:solidFill>
                <a:schemeClr val="accent2">
                  <a:lumMod val="50000"/>
                </a:schemeClr>
              </a:solidFill>
              <a:latin typeface="Ubuntu" panose="020B0504030602030204" pitchFamily="34" charset="0"/>
            </a:endParaRPr>
          </a:p>
        </p:txBody>
      </p:sp>
    </p:spTree>
    <p:extLst>
      <p:ext uri="{BB962C8B-B14F-4D97-AF65-F5344CB8AC3E}">
        <p14:creationId xmlns:p14="http://schemas.microsoft.com/office/powerpoint/2010/main" val="3367317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FB1A5EA-F9CC-4FB1-9A95-5548B25F8320}"/>
              </a:ext>
            </a:extLst>
          </p:cNvPr>
          <p:cNvSpPr>
            <a:spLocks noGrp="1"/>
          </p:cNvSpPr>
          <p:nvPr>
            <p:ph type="ctrTitle"/>
          </p:nvPr>
        </p:nvSpPr>
        <p:spPr>
          <a:xfrm>
            <a:off x="1431235" y="1404730"/>
            <a:ext cx="9144000" cy="987287"/>
          </a:xfrm>
        </p:spPr>
        <p:txBody>
          <a:bodyPr>
            <a:normAutofit/>
          </a:bodyPr>
          <a:lstStyle/>
          <a:p>
            <a:r>
              <a:rPr lang="es-ES" sz="4000" dirty="0"/>
              <a:t>Apoyo Sprint 1 – Definición del Proyecto</a:t>
            </a:r>
            <a:endParaRPr lang="es-CO" sz="4000" dirty="0"/>
          </a:p>
        </p:txBody>
      </p:sp>
      <p:sp>
        <p:nvSpPr>
          <p:cNvPr id="5" name="Marcador de texto 4">
            <a:extLst>
              <a:ext uri="{FF2B5EF4-FFF2-40B4-BE49-F238E27FC236}">
                <a16:creationId xmlns:a16="http://schemas.microsoft.com/office/drawing/2014/main" id="{DF0925C0-5D01-4591-885C-E3A536795524}"/>
              </a:ext>
            </a:extLst>
          </p:cNvPr>
          <p:cNvSpPr>
            <a:spLocks noGrp="1"/>
          </p:cNvSpPr>
          <p:nvPr>
            <p:ph type="subTitle" idx="1"/>
          </p:nvPr>
        </p:nvSpPr>
        <p:spPr>
          <a:xfrm>
            <a:off x="1696279" y="2979186"/>
            <a:ext cx="9144000" cy="1655762"/>
          </a:xfrm>
        </p:spPr>
        <p:txBody>
          <a:bodyPr>
            <a:normAutofit fontScale="77500" lnSpcReduction="20000"/>
          </a:bodyPr>
          <a:lstStyle/>
          <a:p>
            <a:pPr marL="685800" indent="-457200" algn="l">
              <a:buFont typeface="Wingdings" panose="05000000000000000000" pitchFamily="2" charset="2"/>
              <a:buChar char="q"/>
            </a:pPr>
            <a:r>
              <a:rPr lang="es-CO" dirty="0"/>
              <a:t>Definición de Objetivos</a:t>
            </a:r>
          </a:p>
          <a:p>
            <a:pPr marL="685800" indent="-457200" algn="l">
              <a:buFont typeface="Wingdings" panose="05000000000000000000" pitchFamily="2" charset="2"/>
              <a:buChar char="q"/>
            </a:pPr>
            <a:endParaRPr lang="es-CO" dirty="0"/>
          </a:p>
          <a:p>
            <a:pPr marL="685800" indent="-457200" algn="l">
              <a:buFont typeface="Wingdings" panose="05000000000000000000" pitchFamily="2" charset="2"/>
              <a:buChar char="q"/>
            </a:pPr>
            <a:r>
              <a:rPr lang="es-CO" dirty="0"/>
              <a:t>Descripción del proyecto (Mundo del Proyecto)</a:t>
            </a:r>
          </a:p>
          <a:p>
            <a:pPr marL="685800" indent="-457200" algn="l">
              <a:buFont typeface="Wingdings" panose="05000000000000000000" pitchFamily="2" charset="2"/>
              <a:buChar char="q"/>
            </a:pPr>
            <a:endParaRPr lang="es-CO" dirty="0"/>
          </a:p>
          <a:p>
            <a:pPr marL="685800" indent="-457200" algn="l">
              <a:buFont typeface="Wingdings" panose="05000000000000000000" pitchFamily="2" charset="2"/>
              <a:buChar char="q"/>
            </a:pPr>
            <a:r>
              <a:rPr lang="es-CO" dirty="0"/>
              <a:t>Justificación del Proyecto</a:t>
            </a:r>
          </a:p>
          <a:p>
            <a:pPr marL="685800" indent="-457200" algn="l">
              <a:buFont typeface="Wingdings" panose="05000000000000000000" pitchFamily="2" charset="2"/>
              <a:buChar char="q"/>
            </a:pPr>
            <a:endParaRPr lang="es-CO" dirty="0"/>
          </a:p>
        </p:txBody>
      </p:sp>
    </p:spTree>
    <p:extLst>
      <p:ext uri="{BB962C8B-B14F-4D97-AF65-F5344CB8AC3E}">
        <p14:creationId xmlns:p14="http://schemas.microsoft.com/office/powerpoint/2010/main" val="661975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04BE471-6343-4853-9C26-19E5502F1953}"/>
              </a:ext>
            </a:extLst>
          </p:cNvPr>
          <p:cNvSpPr>
            <a:spLocks noGrp="1"/>
          </p:cNvSpPr>
          <p:nvPr>
            <p:ph type="ctrTitle"/>
          </p:nvPr>
        </p:nvSpPr>
        <p:spPr/>
        <p:txBody>
          <a:bodyPr/>
          <a:lstStyle/>
          <a:p>
            <a:r>
              <a:rPr lang="es-ES" dirty="0"/>
              <a:t>Objetivos</a:t>
            </a:r>
            <a:endParaRPr lang="es-CO" dirty="0"/>
          </a:p>
        </p:txBody>
      </p:sp>
      <p:sp>
        <p:nvSpPr>
          <p:cNvPr id="3" name="Subtítulo 2">
            <a:extLst>
              <a:ext uri="{FF2B5EF4-FFF2-40B4-BE49-F238E27FC236}">
                <a16:creationId xmlns:a16="http://schemas.microsoft.com/office/drawing/2014/main" id="{7D33D29C-6168-4F17-93B8-40B64AC52F2A}"/>
              </a:ext>
            </a:extLst>
          </p:cNvPr>
          <p:cNvSpPr>
            <a:spLocks noGrp="1"/>
          </p:cNvSpPr>
          <p:nvPr>
            <p:ph type="subTitle" idx="1"/>
          </p:nvPr>
        </p:nvSpPr>
        <p:spPr/>
        <p:txBody>
          <a:bodyPr/>
          <a:lstStyle/>
          <a:p>
            <a:endParaRPr lang="es-CO"/>
          </a:p>
        </p:txBody>
      </p:sp>
      <p:pic>
        <p:nvPicPr>
          <p:cNvPr id="8" name="Imagen 7">
            <a:extLst>
              <a:ext uri="{FF2B5EF4-FFF2-40B4-BE49-F238E27FC236}">
                <a16:creationId xmlns:a16="http://schemas.microsoft.com/office/drawing/2014/main" id="{3A0426B2-094B-4FA9-BF30-0D0C7928C55A}"/>
              </a:ext>
            </a:extLst>
          </p:cNvPr>
          <p:cNvPicPr>
            <a:picLocks noChangeAspect="1"/>
          </p:cNvPicPr>
          <p:nvPr/>
        </p:nvPicPr>
        <p:blipFill>
          <a:blip r:embed="rId2"/>
          <a:stretch>
            <a:fillRect/>
          </a:stretch>
        </p:blipFill>
        <p:spPr>
          <a:xfrm>
            <a:off x="554309" y="1745565"/>
            <a:ext cx="10954381" cy="3586089"/>
          </a:xfrm>
          <a:prstGeom prst="rect">
            <a:avLst/>
          </a:prstGeom>
        </p:spPr>
      </p:pic>
    </p:spTree>
    <p:extLst>
      <p:ext uri="{BB962C8B-B14F-4D97-AF65-F5344CB8AC3E}">
        <p14:creationId xmlns:p14="http://schemas.microsoft.com/office/powerpoint/2010/main" val="335345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04BE471-6343-4853-9C26-19E5502F1953}"/>
              </a:ext>
            </a:extLst>
          </p:cNvPr>
          <p:cNvSpPr>
            <a:spLocks noGrp="1"/>
          </p:cNvSpPr>
          <p:nvPr>
            <p:ph type="ctrTitle"/>
          </p:nvPr>
        </p:nvSpPr>
        <p:spPr/>
        <p:txBody>
          <a:bodyPr/>
          <a:lstStyle/>
          <a:p>
            <a:r>
              <a:rPr lang="es-ES" dirty="0"/>
              <a:t>Objetivos</a:t>
            </a:r>
            <a:endParaRPr lang="es-CO" dirty="0"/>
          </a:p>
        </p:txBody>
      </p:sp>
      <p:sp>
        <p:nvSpPr>
          <p:cNvPr id="5" name="Subtítulo 4">
            <a:extLst>
              <a:ext uri="{FF2B5EF4-FFF2-40B4-BE49-F238E27FC236}">
                <a16:creationId xmlns:a16="http://schemas.microsoft.com/office/drawing/2014/main" id="{CE96E57E-50D3-4E52-8D0F-0B59FEAEDCC7}"/>
              </a:ext>
            </a:extLst>
          </p:cNvPr>
          <p:cNvSpPr>
            <a:spLocks noGrp="1"/>
          </p:cNvSpPr>
          <p:nvPr>
            <p:ph type="subTitle" idx="1"/>
          </p:nvPr>
        </p:nvSpPr>
        <p:spPr/>
        <p:txBody>
          <a:bodyPr/>
          <a:lstStyle/>
          <a:p>
            <a:endParaRPr lang="es-CO"/>
          </a:p>
        </p:txBody>
      </p:sp>
      <p:pic>
        <p:nvPicPr>
          <p:cNvPr id="3" name="Imagen 2">
            <a:extLst>
              <a:ext uri="{FF2B5EF4-FFF2-40B4-BE49-F238E27FC236}">
                <a16:creationId xmlns:a16="http://schemas.microsoft.com/office/drawing/2014/main" id="{2A574F43-ED87-4EB8-816D-E074A1B96471}"/>
              </a:ext>
            </a:extLst>
          </p:cNvPr>
          <p:cNvPicPr>
            <a:picLocks noChangeAspect="1"/>
          </p:cNvPicPr>
          <p:nvPr/>
        </p:nvPicPr>
        <p:blipFill>
          <a:blip r:embed="rId2"/>
          <a:stretch>
            <a:fillRect/>
          </a:stretch>
        </p:blipFill>
        <p:spPr>
          <a:xfrm>
            <a:off x="2352675" y="1314450"/>
            <a:ext cx="6559208" cy="4978676"/>
          </a:xfrm>
          <a:prstGeom prst="rect">
            <a:avLst/>
          </a:prstGeom>
        </p:spPr>
      </p:pic>
    </p:spTree>
    <p:extLst>
      <p:ext uri="{BB962C8B-B14F-4D97-AF65-F5344CB8AC3E}">
        <p14:creationId xmlns:p14="http://schemas.microsoft.com/office/powerpoint/2010/main" val="3522824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04BE471-6343-4853-9C26-19E5502F1953}"/>
              </a:ext>
            </a:extLst>
          </p:cNvPr>
          <p:cNvSpPr>
            <a:spLocks noGrp="1"/>
          </p:cNvSpPr>
          <p:nvPr>
            <p:ph type="ctrTitle"/>
          </p:nvPr>
        </p:nvSpPr>
        <p:spPr/>
        <p:txBody>
          <a:bodyPr/>
          <a:lstStyle/>
          <a:p>
            <a:r>
              <a:rPr lang="es-ES" dirty="0"/>
              <a:t>Objetivos</a:t>
            </a:r>
            <a:endParaRPr lang="es-CO" dirty="0"/>
          </a:p>
        </p:txBody>
      </p:sp>
      <p:sp>
        <p:nvSpPr>
          <p:cNvPr id="2" name="Subtítulo 1">
            <a:extLst>
              <a:ext uri="{FF2B5EF4-FFF2-40B4-BE49-F238E27FC236}">
                <a16:creationId xmlns:a16="http://schemas.microsoft.com/office/drawing/2014/main" id="{01D45764-FECA-4D2B-97AD-9E9E89498DC3}"/>
              </a:ext>
            </a:extLst>
          </p:cNvPr>
          <p:cNvSpPr>
            <a:spLocks noGrp="1"/>
          </p:cNvSpPr>
          <p:nvPr>
            <p:ph type="subTitle" idx="1"/>
          </p:nvPr>
        </p:nvSpPr>
        <p:spPr/>
        <p:txBody>
          <a:bodyPr/>
          <a:lstStyle/>
          <a:p>
            <a:endParaRPr lang="es-CO"/>
          </a:p>
        </p:txBody>
      </p:sp>
      <p:pic>
        <p:nvPicPr>
          <p:cNvPr id="5" name="Imagen 4">
            <a:extLst>
              <a:ext uri="{FF2B5EF4-FFF2-40B4-BE49-F238E27FC236}">
                <a16:creationId xmlns:a16="http://schemas.microsoft.com/office/drawing/2014/main" id="{14A20889-DA60-43BB-8C72-DBD6A85ECA09}"/>
              </a:ext>
            </a:extLst>
          </p:cNvPr>
          <p:cNvPicPr>
            <a:picLocks noChangeAspect="1"/>
          </p:cNvPicPr>
          <p:nvPr/>
        </p:nvPicPr>
        <p:blipFill>
          <a:blip r:embed="rId2"/>
          <a:stretch>
            <a:fillRect/>
          </a:stretch>
        </p:blipFill>
        <p:spPr>
          <a:xfrm>
            <a:off x="1441939" y="1126796"/>
            <a:ext cx="8259274" cy="5523389"/>
          </a:xfrm>
          <a:prstGeom prst="rect">
            <a:avLst/>
          </a:prstGeom>
        </p:spPr>
      </p:pic>
    </p:spTree>
    <p:extLst>
      <p:ext uri="{BB962C8B-B14F-4D97-AF65-F5344CB8AC3E}">
        <p14:creationId xmlns:p14="http://schemas.microsoft.com/office/powerpoint/2010/main" val="3237497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04BE471-6343-4853-9C26-19E5502F1953}"/>
              </a:ext>
            </a:extLst>
          </p:cNvPr>
          <p:cNvSpPr>
            <a:spLocks noGrp="1"/>
          </p:cNvSpPr>
          <p:nvPr>
            <p:ph type="ctrTitle"/>
          </p:nvPr>
        </p:nvSpPr>
        <p:spPr/>
        <p:txBody>
          <a:bodyPr/>
          <a:lstStyle/>
          <a:p>
            <a:r>
              <a:rPr lang="es-ES" dirty="0"/>
              <a:t>Objetivos</a:t>
            </a:r>
            <a:endParaRPr lang="es-CO" dirty="0"/>
          </a:p>
        </p:txBody>
      </p:sp>
      <p:sp>
        <p:nvSpPr>
          <p:cNvPr id="2" name="Subtítulo 1">
            <a:extLst>
              <a:ext uri="{FF2B5EF4-FFF2-40B4-BE49-F238E27FC236}">
                <a16:creationId xmlns:a16="http://schemas.microsoft.com/office/drawing/2014/main" id="{837728A2-F51A-4E11-A6A1-C10753865A92}"/>
              </a:ext>
            </a:extLst>
          </p:cNvPr>
          <p:cNvSpPr>
            <a:spLocks noGrp="1"/>
          </p:cNvSpPr>
          <p:nvPr>
            <p:ph type="subTitle" idx="1"/>
          </p:nvPr>
        </p:nvSpPr>
        <p:spPr/>
        <p:txBody>
          <a:bodyPr/>
          <a:lstStyle/>
          <a:p>
            <a:endParaRPr lang="es-CO"/>
          </a:p>
        </p:txBody>
      </p:sp>
      <p:pic>
        <p:nvPicPr>
          <p:cNvPr id="3" name="Imagen 2">
            <a:extLst>
              <a:ext uri="{FF2B5EF4-FFF2-40B4-BE49-F238E27FC236}">
                <a16:creationId xmlns:a16="http://schemas.microsoft.com/office/drawing/2014/main" id="{EFD12C59-4D64-4A4B-BA09-2E138598C5D8}"/>
              </a:ext>
            </a:extLst>
          </p:cNvPr>
          <p:cNvPicPr>
            <a:picLocks noChangeAspect="1"/>
          </p:cNvPicPr>
          <p:nvPr/>
        </p:nvPicPr>
        <p:blipFill>
          <a:blip r:embed="rId2"/>
          <a:stretch>
            <a:fillRect/>
          </a:stretch>
        </p:blipFill>
        <p:spPr>
          <a:xfrm>
            <a:off x="711591" y="1110834"/>
            <a:ext cx="9829559" cy="4994545"/>
          </a:xfrm>
          <a:prstGeom prst="rect">
            <a:avLst/>
          </a:prstGeom>
        </p:spPr>
      </p:pic>
    </p:spTree>
    <p:extLst>
      <p:ext uri="{BB962C8B-B14F-4D97-AF65-F5344CB8AC3E}">
        <p14:creationId xmlns:p14="http://schemas.microsoft.com/office/powerpoint/2010/main" val="2289459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04BE471-6343-4853-9C26-19E5502F1953}"/>
              </a:ext>
            </a:extLst>
          </p:cNvPr>
          <p:cNvSpPr>
            <a:spLocks noGrp="1"/>
          </p:cNvSpPr>
          <p:nvPr>
            <p:ph type="ctrTitle"/>
          </p:nvPr>
        </p:nvSpPr>
        <p:spPr/>
        <p:txBody>
          <a:bodyPr/>
          <a:lstStyle/>
          <a:p>
            <a:r>
              <a:rPr lang="es-ES" dirty="0"/>
              <a:t>Objetivos</a:t>
            </a:r>
            <a:endParaRPr lang="es-CO" dirty="0"/>
          </a:p>
        </p:txBody>
      </p:sp>
      <p:sp>
        <p:nvSpPr>
          <p:cNvPr id="2" name="Subtítulo 1">
            <a:extLst>
              <a:ext uri="{FF2B5EF4-FFF2-40B4-BE49-F238E27FC236}">
                <a16:creationId xmlns:a16="http://schemas.microsoft.com/office/drawing/2014/main" id="{EB77B031-F6EE-489A-8217-46A08E6EF706}"/>
              </a:ext>
            </a:extLst>
          </p:cNvPr>
          <p:cNvSpPr>
            <a:spLocks noGrp="1"/>
          </p:cNvSpPr>
          <p:nvPr>
            <p:ph type="subTitle" idx="1"/>
          </p:nvPr>
        </p:nvSpPr>
        <p:spPr/>
        <p:txBody>
          <a:bodyPr/>
          <a:lstStyle/>
          <a:p>
            <a:endParaRPr lang="es-CO"/>
          </a:p>
        </p:txBody>
      </p:sp>
      <p:pic>
        <p:nvPicPr>
          <p:cNvPr id="5" name="Imagen 4">
            <a:extLst>
              <a:ext uri="{FF2B5EF4-FFF2-40B4-BE49-F238E27FC236}">
                <a16:creationId xmlns:a16="http://schemas.microsoft.com/office/drawing/2014/main" id="{0CDA63EB-A9A1-4477-91AD-8AD63FA4705F}"/>
              </a:ext>
            </a:extLst>
          </p:cNvPr>
          <p:cNvPicPr>
            <a:picLocks noChangeAspect="1"/>
          </p:cNvPicPr>
          <p:nvPr/>
        </p:nvPicPr>
        <p:blipFill>
          <a:blip r:embed="rId2"/>
          <a:stretch>
            <a:fillRect/>
          </a:stretch>
        </p:blipFill>
        <p:spPr>
          <a:xfrm>
            <a:off x="1352404" y="1033829"/>
            <a:ext cx="8614054" cy="5466984"/>
          </a:xfrm>
          <a:prstGeom prst="rect">
            <a:avLst/>
          </a:prstGeom>
        </p:spPr>
      </p:pic>
    </p:spTree>
    <p:extLst>
      <p:ext uri="{BB962C8B-B14F-4D97-AF65-F5344CB8AC3E}">
        <p14:creationId xmlns:p14="http://schemas.microsoft.com/office/powerpoint/2010/main" val="2922409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0C756C5B-66D7-466B-8B03-AC4EA43F71B2}"/>
              </a:ext>
            </a:extLst>
          </p:cNvPr>
          <p:cNvSpPr txBox="1"/>
          <p:nvPr/>
        </p:nvSpPr>
        <p:spPr>
          <a:xfrm>
            <a:off x="1351720" y="2991570"/>
            <a:ext cx="10230679" cy="2150525"/>
          </a:xfrm>
          <a:prstGeom prst="rect">
            <a:avLst/>
          </a:prstGeom>
          <a:noFill/>
        </p:spPr>
        <p:txBody>
          <a:bodyPr wrap="square">
            <a:spAutoFit/>
          </a:bodyPr>
          <a:lstStyle/>
          <a:p>
            <a:pPr algn="just">
              <a:lnSpc>
                <a:spcPct val="115000"/>
              </a:lnSpc>
            </a:pPr>
            <a:endParaRPr lang="es-ES" sz="1800" dirty="0">
              <a:effectLst/>
              <a:latin typeface="Arial" panose="020B0604020202020204" pitchFamily="34" charset="0"/>
              <a:ea typeface="Arial" panose="020B0604020202020204" pitchFamily="34" charset="0"/>
            </a:endParaRPr>
          </a:p>
          <a:p>
            <a:pPr algn="ctr">
              <a:lnSpc>
                <a:spcPct val="115000"/>
              </a:lnSpc>
            </a:pPr>
            <a:r>
              <a:rPr lang="es-ES" sz="2000" b="1" dirty="0">
                <a:latin typeface="Arial" panose="020B0604020202020204" pitchFamily="34" charset="0"/>
                <a:ea typeface="Arial" panose="020B0604020202020204" pitchFamily="34" charset="0"/>
              </a:rPr>
              <a:t>OBJETIVO GENERAL</a:t>
            </a:r>
          </a:p>
          <a:p>
            <a:pPr algn="just">
              <a:lnSpc>
                <a:spcPct val="115000"/>
              </a:lnSpc>
            </a:pPr>
            <a:r>
              <a:rPr lang="es-ES" sz="2000" dirty="0">
                <a:solidFill>
                  <a:srgbClr val="C00000"/>
                </a:solidFill>
                <a:effectLst/>
                <a:latin typeface="Arial" panose="020B0604020202020204" pitchFamily="34" charset="0"/>
                <a:ea typeface="Arial" panose="020B0604020202020204" pitchFamily="34" charset="0"/>
              </a:rPr>
              <a:t>Desarrollar</a:t>
            </a:r>
            <a:r>
              <a:rPr lang="es-ES" sz="2000" dirty="0">
                <a:effectLst/>
                <a:latin typeface="Arial" panose="020B0604020202020204" pitchFamily="34" charset="0"/>
                <a:ea typeface="Arial" panose="020B0604020202020204" pitchFamily="34" charset="0"/>
              </a:rPr>
              <a:t> una aplicación web bajo entorno de código libre, que apoye a las tiendas de la ciudad en procesos de venta y administración relacionados con aspectos como ingresos, egresos y control de inventario, con el fin de llevar la transformación digital a las tiendas de barrio.</a:t>
            </a:r>
            <a:endParaRPr lang="es-CO" sz="2000" dirty="0">
              <a:effectLst/>
              <a:latin typeface="Arial" panose="020B0604020202020204" pitchFamily="34" charset="0"/>
              <a:ea typeface="Arial" panose="020B0604020202020204" pitchFamily="34" charset="0"/>
            </a:endParaRPr>
          </a:p>
        </p:txBody>
      </p:sp>
      <p:sp>
        <p:nvSpPr>
          <p:cNvPr id="11" name="CuadroTexto 10">
            <a:extLst>
              <a:ext uri="{FF2B5EF4-FFF2-40B4-BE49-F238E27FC236}">
                <a16:creationId xmlns:a16="http://schemas.microsoft.com/office/drawing/2014/main" id="{6C53D9EC-5FDA-4C54-881A-A86F47B07609}"/>
              </a:ext>
            </a:extLst>
          </p:cNvPr>
          <p:cNvSpPr txBox="1"/>
          <p:nvPr/>
        </p:nvSpPr>
        <p:spPr>
          <a:xfrm>
            <a:off x="1351720" y="1715905"/>
            <a:ext cx="9886123" cy="1124090"/>
          </a:xfrm>
          <a:prstGeom prst="rect">
            <a:avLst/>
          </a:prstGeom>
          <a:noFill/>
        </p:spPr>
        <p:txBody>
          <a:bodyPr wrap="square">
            <a:spAutoFit/>
          </a:bodyPr>
          <a:lstStyle/>
          <a:p>
            <a:pPr algn="ctr">
              <a:lnSpc>
                <a:spcPct val="115000"/>
              </a:lnSpc>
            </a:pPr>
            <a:r>
              <a:rPr lang="es-ES" sz="2000" b="1" dirty="0">
                <a:effectLst/>
                <a:latin typeface="Arial" panose="020B0604020202020204" pitchFamily="34" charset="0"/>
                <a:ea typeface="Arial" panose="020B0604020202020204" pitchFamily="34" charset="0"/>
              </a:rPr>
              <a:t>TITULO </a:t>
            </a:r>
            <a:r>
              <a:rPr lang="es-ES" sz="2000" b="1" dirty="0">
                <a:latin typeface="Arial" panose="020B0604020202020204" pitchFamily="34" charset="0"/>
                <a:ea typeface="Arial" panose="020B0604020202020204" pitchFamily="34" charset="0"/>
              </a:rPr>
              <a:t>PROYECTO</a:t>
            </a:r>
          </a:p>
          <a:p>
            <a:pPr algn="ctr">
              <a:lnSpc>
                <a:spcPct val="115000"/>
              </a:lnSpc>
            </a:pPr>
            <a:r>
              <a:rPr lang="es-ES" sz="2000" dirty="0">
                <a:effectLst/>
                <a:latin typeface="Arial" panose="020B0604020202020204" pitchFamily="34" charset="0"/>
                <a:ea typeface="Arial" panose="020B0604020202020204" pitchFamily="34" charset="0"/>
              </a:rPr>
              <a:t>Aplicación web bajo entorno de código libre, para la transformación digital y apoyo a los procesos de venta y administración de las tiendas de la ciudad</a:t>
            </a:r>
            <a:r>
              <a:rPr lang="es-ES" sz="1800" dirty="0">
                <a:effectLst/>
                <a:latin typeface="Arial" panose="020B0604020202020204" pitchFamily="34" charset="0"/>
                <a:ea typeface="Arial" panose="020B0604020202020204" pitchFamily="34" charset="0"/>
              </a:rPr>
              <a:t>.</a:t>
            </a:r>
            <a:endParaRPr lang="es-CO" sz="16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239538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B1B35DFD-15D4-4E7A-B756-3DBF5B81EE9A}"/>
              </a:ext>
            </a:extLst>
          </p:cNvPr>
          <p:cNvSpPr txBox="1"/>
          <p:nvPr/>
        </p:nvSpPr>
        <p:spPr>
          <a:xfrm>
            <a:off x="1285460" y="1447386"/>
            <a:ext cx="9780105" cy="3887859"/>
          </a:xfrm>
          <a:prstGeom prst="rect">
            <a:avLst/>
          </a:prstGeom>
          <a:noFill/>
        </p:spPr>
        <p:txBody>
          <a:bodyPr wrap="square">
            <a:spAutoFit/>
          </a:bodyPr>
          <a:lstStyle/>
          <a:p>
            <a:pPr lvl="0" algn="ctr">
              <a:lnSpc>
                <a:spcPct val="115000"/>
              </a:lnSpc>
            </a:pPr>
            <a:r>
              <a:rPr lang="es-ES" sz="1800" b="1" u="none" strike="noStrike" dirty="0">
                <a:effectLst/>
                <a:latin typeface="Arial" panose="020B0604020202020204" pitchFamily="34" charset="0"/>
                <a:ea typeface="Arial" panose="020B0604020202020204" pitchFamily="34" charset="0"/>
              </a:rPr>
              <a:t>OBJETIVOS ESPECIFICOS</a:t>
            </a:r>
          </a:p>
          <a:p>
            <a:pPr marL="342900" lvl="0" indent="-342900" algn="just">
              <a:lnSpc>
                <a:spcPct val="115000"/>
              </a:lnSpc>
              <a:buFont typeface="Arial" panose="020B0604020202020204" pitchFamily="34" charset="0"/>
              <a:buChar char="●"/>
            </a:pPr>
            <a:endParaRPr lang="es-ES" sz="1800" u="none" strike="noStrike" dirty="0">
              <a:effectLst/>
              <a:latin typeface="Arial" panose="020B0604020202020204" pitchFamily="34" charset="0"/>
              <a:ea typeface="Arial" panose="020B0604020202020204" pitchFamily="34" charset="0"/>
            </a:endParaRPr>
          </a:p>
          <a:p>
            <a:pPr marL="342900" lvl="0" indent="-342900" algn="just">
              <a:lnSpc>
                <a:spcPct val="115000"/>
              </a:lnSpc>
              <a:buFont typeface="Arial" panose="020B0604020202020204" pitchFamily="34" charset="0"/>
              <a:buChar char="●"/>
            </a:pPr>
            <a:r>
              <a:rPr lang="es-ES" sz="1800" u="none" strike="noStrike" dirty="0">
                <a:solidFill>
                  <a:srgbClr val="C00000"/>
                </a:solidFill>
                <a:effectLst/>
                <a:latin typeface="Arial" panose="020B0604020202020204" pitchFamily="34" charset="0"/>
                <a:ea typeface="Arial" panose="020B0604020202020204" pitchFamily="34" charset="0"/>
              </a:rPr>
              <a:t>Analizar</a:t>
            </a:r>
            <a:r>
              <a:rPr lang="es-ES" sz="1800" u="none" strike="noStrike" dirty="0">
                <a:effectLst/>
                <a:latin typeface="Arial" panose="020B0604020202020204" pitchFamily="34" charset="0"/>
                <a:ea typeface="Arial" panose="020B0604020202020204" pitchFamily="34" charset="0"/>
              </a:rPr>
              <a:t> los requerimientos propios de la gestión de las operaciones de las tiendas de la ciudad que permita las necesidades de sistematización, mediante el uso de los diagramas del lenguaje de modelado unificado UML, tomando como base los aspectos sobre productos, precios. facturas, inventario y clientes.</a:t>
            </a:r>
            <a:endParaRPr lang="es-CO" sz="1800" u="none" strike="noStrike" dirty="0">
              <a:effectLst/>
              <a:latin typeface="Arial" panose="020B0604020202020204" pitchFamily="34" charset="0"/>
              <a:ea typeface="Arial" panose="020B0604020202020204" pitchFamily="34" charset="0"/>
            </a:endParaRPr>
          </a:p>
          <a:p>
            <a:pPr marL="342900" lvl="0" indent="-342900" algn="just">
              <a:lnSpc>
                <a:spcPct val="115000"/>
              </a:lnSpc>
              <a:buFont typeface="Arial" panose="020B0604020202020204" pitchFamily="34" charset="0"/>
              <a:buChar char="●"/>
            </a:pPr>
            <a:r>
              <a:rPr lang="es-ES" sz="1800" u="none" strike="noStrike" dirty="0">
                <a:solidFill>
                  <a:srgbClr val="C00000"/>
                </a:solidFill>
                <a:effectLst/>
                <a:latin typeface="Arial" panose="020B0604020202020204" pitchFamily="34" charset="0"/>
                <a:ea typeface="Arial" panose="020B0604020202020204" pitchFamily="34" charset="0"/>
              </a:rPr>
              <a:t>Diseñar</a:t>
            </a:r>
            <a:r>
              <a:rPr lang="es-ES" sz="1800" u="none" strike="noStrike" dirty="0">
                <a:effectLst/>
                <a:latin typeface="Arial" panose="020B0604020202020204" pitchFamily="34" charset="0"/>
                <a:ea typeface="Arial" panose="020B0604020202020204" pitchFamily="34" charset="0"/>
              </a:rPr>
              <a:t> una arquitectura de datos que integre la información y los procesos almacenados, necesarios para el manejo de los módulos de productos, facturas, clientes e inventario.</a:t>
            </a:r>
            <a:endParaRPr lang="es-CO" sz="1800" u="none" strike="noStrike" dirty="0">
              <a:effectLst/>
              <a:latin typeface="Arial" panose="020B0604020202020204" pitchFamily="34" charset="0"/>
              <a:ea typeface="Arial" panose="020B0604020202020204" pitchFamily="34" charset="0"/>
            </a:endParaRPr>
          </a:p>
          <a:p>
            <a:pPr marL="342900" lvl="0" indent="-342900" algn="just">
              <a:lnSpc>
                <a:spcPct val="115000"/>
              </a:lnSpc>
              <a:buFont typeface="Arial" panose="020B0604020202020204" pitchFamily="34" charset="0"/>
              <a:buChar char="●"/>
            </a:pPr>
            <a:r>
              <a:rPr lang="es-ES" sz="1800" u="none" strike="noStrike" dirty="0">
                <a:solidFill>
                  <a:srgbClr val="C00000"/>
                </a:solidFill>
                <a:effectLst/>
                <a:latin typeface="Arial" panose="020B0604020202020204" pitchFamily="34" charset="0"/>
                <a:ea typeface="Arial" panose="020B0604020202020204" pitchFamily="34" charset="0"/>
              </a:rPr>
              <a:t>Elaborar</a:t>
            </a:r>
            <a:r>
              <a:rPr lang="es-ES" sz="1800" u="none" strike="noStrike" dirty="0">
                <a:effectLst/>
                <a:latin typeface="Arial" panose="020B0604020202020204" pitchFamily="34" charset="0"/>
                <a:ea typeface="Arial" panose="020B0604020202020204" pitchFamily="34" charset="0"/>
              </a:rPr>
              <a:t> los programas de los módulos de productos, facturas, clientes e inventario mediante el uso de tecnologías libres y metodologías acordes al desarrollo de aplicaciones bajo entorno web.</a:t>
            </a:r>
            <a:endParaRPr lang="es-CO" sz="1800" u="none" strike="noStrike" dirty="0">
              <a:effectLst/>
              <a:latin typeface="Arial" panose="020B0604020202020204" pitchFamily="34" charset="0"/>
              <a:ea typeface="Arial" panose="020B0604020202020204" pitchFamily="34" charset="0"/>
            </a:endParaRPr>
          </a:p>
          <a:p>
            <a:pPr marL="342900" lvl="0" indent="-342900" algn="just">
              <a:lnSpc>
                <a:spcPct val="115000"/>
              </a:lnSpc>
              <a:buFont typeface="Arial" panose="020B0604020202020204" pitchFamily="34" charset="0"/>
              <a:buChar char="●"/>
            </a:pPr>
            <a:r>
              <a:rPr lang="es-ES" sz="1800" u="none" strike="noStrike" dirty="0">
                <a:solidFill>
                  <a:srgbClr val="C00000"/>
                </a:solidFill>
                <a:effectLst/>
                <a:latin typeface="Arial" panose="020B0604020202020204" pitchFamily="34" charset="0"/>
                <a:ea typeface="Arial" panose="020B0604020202020204" pitchFamily="34" charset="0"/>
              </a:rPr>
              <a:t>Realizar</a:t>
            </a:r>
            <a:r>
              <a:rPr lang="es-ES" sz="1800" u="none" strike="noStrike" dirty="0">
                <a:effectLst/>
                <a:latin typeface="Arial" panose="020B0604020202020204" pitchFamily="34" charset="0"/>
                <a:ea typeface="Arial" panose="020B0604020202020204" pitchFamily="34" charset="0"/>
              </a:rPr>
              <a:t> las pruebas que permitan verificar y validar la eficacia de la aplicación.</a:t>
            </a:r>
            <a:endParaRPr lang="es-CO" sz="1800" u="none" strike="noStrike"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18314475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nstitucional versión 1" id="{F3C07190-F706-40B0-AEF3-D2B6027D0964}" vid="{99726FCE-C218-418C-A1EE-4FAB13676F9E}"/>
    </a:ext>
  </a:extLst>
</a:theme>
</file>

<file path=docProps/app.xml><?xml version="1.0" encoding="utf-8"?>
<Properties xmlns="http://schemas.openxmlformats.org/officeDocument/2006/extended-properties" xmlns:vt="http://schemas.openxmlformats.org/officeDocument/2006/docPropsVTypes">
  <Template>Tema de Office</Template>
  <TotalTime>8824</TotalTime>
  <Words>768</Words>
  <Application>Microsoft Office PowerPoint</Application>
  <PresentationFormat>Panorámica</PresentationFormat>
  <Paragraphs>51</Paragraphs>
  <Slides>16</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16</vt:i4>
      </vt:variant>
    </vt:vector>
  </HeadingPairs>
  <TitlesOfParts>
    <vt:vector size="23" baseType="lpstr">
      <vt:lpstr>Work Sans Regular</vt:lpstr>
      <vt:lpstr>Ubuntu</vt:lpstr>
      <vt:lpstr>Calibri</vt:lpstr>
      <vt:lpstr>Arial</vt:lpstr>
      <vt:lpstr>Wingdings</vt:lpstr>
      <vt:lpstr>Calibri Light</vt:lpstr>
      <vt:lpstr>Tema de Office</vt:lpstr>
      <vt:lpstr>Presentación de PowerPoint</vt:lpstr>
      <vt:lpstr>Apoyo Sprint 1 – Definición del Proyecto</vt:lpstr>
      <vt:lpstr>Objetivos</vt:lpstr>
      <vt:lpstr>Objetivos</vt:lpstr>
      <vt:lpstr>Objetivos</vt:lpstr>
      <vt:lpstr>Objetivos</vt:lpstr>
      <vt:lpstr>Objetivos</vt:lpstr>
      <vt:lpstr>Presentación de PowerPoint</vt:lpstr>
      <vt:lpstr>Presentación de PowerPoint</vt:lpstr>
      <vt:lpstr>Descripción del Proyecto</vt:lpstr>
      <vt:lpstr>Presentación de PowerPoint</vt:lpstr>
      <vt:lpstr>Justificación  del Proyecto</vt:lpstr>
      <vt:lpstr>Presentación de PowerPoint</vt:lpstr>
      <vt:lpstr>Presentación de PowerPoint</vt:lpstr>
      <vt:lpstr>Justificación  del Proyecto - Ejemplo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Sergio Arturo Medina Castillo</cp:lastModifiedBy>
  <cp:revision>713</cp:revision>
  <dcterms:created xsi:type="dcterms:W3CDTF">2021-04-09T17:18:33Z</dcterms:created>
  <dcterms:modified xsi:type="dcterms:W3CDTF">2021-09-08T21:02:54Z</dcterms:modified>
</cp:coreProperties>
</file>